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Lst>
  <p:notesMasterIdLst>
    <p:notesMasterId r:id="rId57"/>
  </p:notesMasterIdLst>
  <p:sldIdLst>
    <p:sldId id="256" r:id="rId3"/>
    <p:sldId id="272" r:id="rId4"/>
    <p:sldId id="302" r:id="rId5"/>
    <p:sldId id="260" r:id="rId6"/>
    <p:sldId id="261" r:id="rId7"/>
    <p:sldId id="262" r:id="rId8"/>
    <p:sldId id="263" r:id="rId9"/>
    <p:sldId id="264" r:id="rId10"/>
    <p:sldId id="265" r:id="rId11"/>
    <p:sldId id="266" r:id="rId12"/>
    <p:sldId id="267" r:id="rId13"/>
    <p:sldId id="268" r:id="rId14"/>
    <p:sldId id="303" r:id="rId15"/>
    <p:sldId id="270" r:id="rId16"/>
    <p:sldId id="271" r:id="rId17"/>
    <p:sldId id="304" r:id="rId18"/>
    <p:sldId id="273" r:id="rId19"/>
    <p:sldId id="274" r:id="rId20"/>
    <p:sldId id="275" r:id="rId21"/>
    <p:sldId id="276" r:id="rId22"/>
    <p:sldId id="305" r:id="rId23"/>
    <p:sldId id="278" r:id="rId24"/>
    <p:sldId id="306" r:id="rId25"/>
    <p:sldId id="307" r:id="rId26"/>
    <p:sldId id="308" r:id="rId27"/>
    <p:sldId id="282" r:id="rId28"/>
    <p:sldId id="283" r:id="rId29"/>
    <p:sldId id="309" r:id="rId30"/>
    <p:sldId id="310" r:id="rId31"/>
    <p:sldId id="311" r:id="rId32"/>
    <p:sldId id="312" r:id="rId33"/>
    <p:sldId id="313" r:id="rId34"/>
    <p:sldId id="314" r:id="rId35"/>
    <p:sldId id="315" r:id="rId36"/>
    <p:sldId id="316" r:id="rId37"/>
    <p:sldId id="297" r:id="rId38"/>
    <p:sldId id="298" r:id="rId39"/>
    <p:sldId id="318" r:id="rId40"/>
    <p:sldId id="319" r:id="rId41"/>
    <p:sldId id="320"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269"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92" autoAdjust="0"/>
    <p:restoredTop sz="94660"/>
  </p:normalViewPr>
  <p:slideViewPr>
    <p:cSldViewPr snapToGrid="0">
      <p:cViewPr varScale="1">
        <p:scale>
          <a:sx n="108" d="100"/>
          <a:sy n="108" d="100"/>
        </p:scale>
        <p:origin x="13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786C4-9064-4000-AFE3-2CF281853833}" type="datetimeFigureOut">
              <a:rPr lang="zh-CN" altLang="en-US" smtClean="0"/>
              <a:t>2020/1/3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4273E7-5DE5-4DC6-AEDD-166607B9FC11}" type="slidenum">
              <a:rPr lang="zh-CN" altLang="en-US" smtClean="0"/>
              <a:t>‹#›</a:t>
            </a:fld>
            <a:endParaRPr lang="zh-CN" altLang="en-US"/>
          </a:p>
        </p:txBody>
      </p:sp>
    </p:spTree>
    <p:extLst>
      <p:ext uri="{BB962C8B-B14F-4D97-AF65-F5344CB8AC3E}">
        <p14:creationId xmlns:p14="http://schemas.microsoft.com/office/powerpoint/2010/main" val="3241652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1143000" y="685800"/>
            <a:ext cx="4572000" cy="3429000"/>
          </a:xfrm>
          <a:prstGeom prst="rect">
            <a:avLst/>
          </a:prstGeom>
        </p:spPr>
      </p:sp>
      <p:sp>
        <p:nvSpPr>
          <p:cNvPr id="775" name="PlaceHolder 2"/>
          <p:cNvSpPr>
            <a:spLocks noGrp="1"/>
          </p:cNvSpPr>
          <p:nvPr>
            <p:ph type="body"/>
          </p:nvPr>
        </p:nvSpPr>
        <p:spPr>
          <a:xfrm>
            <a:off x="685800" y="4343400"/>
            <a:ext cx="5486400" cy="4115160"/>
          </a:xfrm>
          <a:prstGeom prst="rect">
            <a:avLst/>
          </a:prstGeom>
        </p:spPr>
        <p:txBody>
          <a:bodyPr>
            <a:noAutofit/>
          </a:bodyPr>
          <a:lstStyle/>
          <a:p>
            <a:pPr>
              <a:lnSpc>
                <a:spcPct val="100000"/>
              </a:lnSpc>
            </a:pPr>
            <a:r>
              <a:rPr lang="en-US" sz="1200" b="0" strike="noStrike" spc="-1">
                <a:solidFill>
                  <a:srgbClr val="000000"/>
                </a:solidFill>
                <a:latin typeface="Calibri"/>
                <a:ea typeface="Droid Sans Fallback"/>
              </a:rPr>
              <a:t>Can be explained by optics</a:t>
            </a:r>
            <a:endParaRPr lang="en-US" sz="1200" b="0" strike="noStrike" spc="-1">
              <a:solidFill>
                <a:srgbClr val="000000"/>
              </a:solidFill>
              <a:latin typeface="Times New Roman"/>
            </a:endParaRPr>
          </a:p>
        </p:txBody>
      </p:sp>
      <p:sp>
        <p:nvSpPr>
          <p:cNvPr id="776" name="CustomShape 3"/>
          <p:cNvSpPr/>
          <p:nvPr/>
        </p:nvSpPr>
        <p:spPr>
          <a:xfrm>
            <a:off x="3884760" y="868536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pPr>
            <a:fld id="{1DB1C03D-CD4B-4B65-A67C-1BCE2EF0676D}" type="slidenum">
              <a:rPr lang="en-US" sz="1200" b="0" strike="noStrike" spc="-1">
                <a:solidFill>
                  <a:srgbClr val="000000"/>
                </a:solidFill>
                <a:latin typeface="Calibri"/>
              </a:rPr>
              <a:t>3</a:t>
            </a:fld>
            <a:endParaRPr lang="en-US" sz="1200" b="0" strike="noStrike" spc="-1">
              <a:solidFill>
                <a:srgbClr val="000000"/>
              </a:solid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1143000" y="685800"/>
            <a:ext cx="4572000" cy="3429000"/>
          </a:xfrm>
          <a:prstGeom prst="rect">
            <a:avLst/>
          </a:prstGeom>
        </p:spPr>
      </p:sp>
      <p:sp>
        <p:nvSpPr>
          <p:cNvPr id="778" name="PlaceHolder 2"/>
          <p:cNvSpPr>
            <a:spLocks noGrp="1"/>
          </p:cNvSpPr>
          <p:nvPr>
            <p:ph type="body"/>
          </p:nvPr>
        </p:nvSpPr>
        <p:spPr>
          <a:xfrm>
            <a:off x="685800" y="4343400"/>
            <a:ext cx="5486400" cy="4115160"/>
          </a:xfrm>
          <a:prstGeom prst="rect">
            <a:avLst/>
          </a:prstGeom>
        </p:spPr>
        <p:txBody>
          <a:bodyPr>
            <a:noAutofit/>
          </a:bodyPr>
          <a:lstStyle/>
          <a:p>
            <a:pPr>
              <a:lnSpc>
                <a:spcPct val="100000"/>
              </a:lnSpc>
            </a:pPr>
            <a:r>
              <a:rPr lang="en-US" sz="1200" b="0" strike="noStrike" spc="-1">
                <a:solidFill>
                  <a:srgbClr val="000000"/>
                </a:solidFill>
                <a:latin typeface="Calibri"/>
                <a:ea typeface="Droid Sans Fallback"/>
              </a:rPr>
              <a:t>Can be explained by optics</a:t>
            </a:r>
            <a:endParaRPr lang="en-US" sz="1200" b="0" strike="noStrike" spc="-1">
              <a:solidFill>
                <a:srgbClr val="000000"/>
              </a:solidFill>
              <a:latin typeface="Times New Roman"/>
            </a:endParaRPr>
          </a:p>
        </p:txBody>
      </p:sp>
      <p:sp>
        <p:nvSpPr>
          <p:cNvPr id="779" name="CustomShape 3"/>
          <p:cNvSpPr/>
          <p:nvPr/>
        </p:nvSpPr>
        <p:spPr>
          <a:xfrm>
            <a:off x="3884760" y="868536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pPr>
            <a:fld id="{AC7B570D-116E-403D-A02B-DB07115D84DF}" type="slidenum">
              <a:rPr lang="en-US" sz="1200" b="0" strike="noStrike" spc="-1">
                <a:solidFill>
                  <a:srgbClr val="000000"/>
                </a:solidFill>
                <a:latin typeface="Calibri"/>
              </a:rPr>
              <a:t>4</a:t>
            </a:fld>
            <a:endParaRPr lang="en-US" sz="1200" b="0" strike="noStrike" spc="-1">
              <a:solidFill>
                <a:srgbClr val="000000"/>
              </a:solid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PlaceHolder 1"/>
          <p:cNvSpPr>
            <a:spLocks noGrp="1" noRot="1" noChangeAspect="1"/>
          </p:cNvSpPr>
          <p:nvPr>
            <p:ph type="sldImg"/>
          </p:nvPr>
        </p:nvSpPr>
        <p:spPr>
          <a:xfrm>
            <a:off x="1143000" y="685800"/>
            <a:ext cx="4572000" cy="3429000"/>
          </a:xfrm>
          <a:prstGeom prst="rect">
            <a:avLst/>
          </a:prstGeom>
        </p:spPr>
      </p:sp>
      <p:sp>
        <p:nvSpPr>
          <p:cNvPr id="781" name="PlaceHolder 2"/>
          <p:cNvSpPr>
            <a:spLocks noGrp="1"/>
          </p:cNvSpPr>
          <p:nvPr>
            <p:ph type="body"/>
          </p:nvPr>
        </p:nvSpPr>
        <p:spPr>
          <a:xfrm>
            <a:off x="685800" y="4343400"/>
            <a:ext cx="5486400" cy="4115160"/>
          </a:xfrm>
          <a:prstGeom prst="rect">
            <a:avLst/>
          </a:prstGeom>
        </p:spPr>
        <p:txBody>
          <a:bodyPr>
            <a:noAutofit/>
          </a:bodyPr>
          <a:lstStyle/>
          <a:p>
            <a:pPr>
              <a:lnSpc>
                <a:spcPct val="100000"/>
              </a:lnSpc>
            </a:pPr>
            <a:r>
              <a:rPr lang="en-US" sz="1200" b="0" strike="noStrike" spc="-1">
                <a:solidFill>
                  <a:srgbClr val="000000"/>
                </a:solidFill>
                <a:latin typeface="Calibri"/>
                <a:ea typeface="Droid Sans Fallback"/>
              </a:rPr>
              <a:t>Can be explained by optics</a:t>
            </a:r>
            <a:endParaRPr lang="en-US" sz="1200" b="0" strike="noStrike" spc="-1">
              <a:solidFill>
                <a:srgbClr val="000000"/>
              </a:solidFill>
              <a:latin typeface="Times New Roman"/>
            </a:endParaRPr>
          </a:p>
        </p:txBody>
      </p:sp>
      <p:sp>
        <p:nvSpPr>
          <p:cNvPr id="782" name="CustomShape 3"/>
          <p:cNvSpPr/>
          <p:nvPr/>
        </p:nvSpPr>
        <p:spPr>
          <a:xfrm>
            <a:off x="3884760" y="868536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pPr>
            <a:fld id="{8A684EB4-8165-4782-BA65-22EF66AD631F}" type="slidenum">
              <a:rPr lang="en-US" sz="1200" b="0" strike="noStrike" spc="-1">
                <a:solidFill>
                  <a:srgbClr val="000000"/>
                </a:solidFill>
                <a:latin typeface="Calibri"/>
              </a:rPr>
              <a:t>5</a:t>
            </a:fld>
            <a:endParaRPr lang="en-US" sz="1200" b="0" strike="noStrike" spc="-1">
              <a:solidFill>
                <a:srgbClr val="000000"/>
              </a:solid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PlaceHolder 1"/>
          <p:cNvSpPr>
            <a:spLocks noGrp="1" noRot="1" noChangeAspect="1"/>
          </p:cNvSpPr>
          <p:nvPr>
            <p:ph type="sldImg"/>
          </p:nvPr>
        </p:nvSpPr>
        <p:spPr>
          <a:xfrm>
            <a:off x="1143000" y="685800"/>
            <a:ext cx="4572000" cy="3429000"/>
          </a:xfrm>
          <a:prstGeom prst="rect">
            <a:avLst/>
          </a:prstGeom>
        </p:spPr>
      </p:sp>
      <p:sp>
        <p:nvSpPr>
          <p:cNvPr id="784" name="PlaceHolder 2"/>
          <p:cNvSpPr>
            <a:spLocks noGrp="1"/>
          </p:cNvSpPr>
          <p:nvPr>
            <p:ph type="body"/>
          </p:nvPr>
        </p:nvSpPr>
        <p:spPr>
          <a:xfrm>
            <a:off x="685800" y="4343400"/>
            <a:ext cx="5486400" cy="4115160"/>
          </a:xfrm>
          <a:prstGeom prst="rect">
            <a:avLst/>
          </a:prstGeom>
        </p:spPr>
        <p:txBody>
          <a:bodyPr>
            <a:noAutofit/>
          </a:bodyPr>
          <a:lstStyle/>
          <a:p>
            <a:pPr>
              <a:lnSpc>
                <a:spcPct val="100000"/>
              </a:lnSpc>
            </a:pPr>
            <a:r>
              <a:rPr lang="en-US" sz="1200" b="0" strike="noStrike" spc="-1">
                <a:solidFill>
                  <a:srgbClr val="000000"/>
                </a:solidFill>
                <a:latin typeface="Calibri"/>
                <a:ea typeface="Droid Sans Fallback"/>
              </a:rPr>
              <a:t>Can be explained by optics</a:t>
            </a:r>
            <a:endParaRPr lang="en-US" sz="1200" b="0" strike="noStrike" spc="-1">
              <a:solidFill>
                <a:srgbClr val="000000"/>
              </a:solidFill>
              <a:latin typeface="Times New Roman"/>
            </a:endParaRPr>
          </a:p>
        </p:txBody>
      </p:sp>
      <p:sp>
        <p:nvSpPr>
          <p:cNvPr id="785" name="CustomShape 3"/>
          <p:cNvSpPr/>
          <p:nvPr/>
        </p:nvSpPr>
        <p:spPr>
          <a:xfrm>
            <a:off x="3884760" y="868536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pPr>
            <a:fld id="{9516B116-3EFB-487A-872D-96CE670780D1}" type="slidenum">
              <a:rPr lang="en-US" sz="1200" b="0" strike="noStrike" spc="-1">
                <a:solidFill>
                  <a:srgbClr val="000000"/>
                </a:solidFill>
                <a:latin typeface="Calibri"/>
              </a:rPr>
              <a:t>6</a:t>
            </a:fld>
            <a:endParaRPr lang="en-US" sz="1200" b="0" strike="noStrike" spc="-1">
              <a:solidFill>
                <a:srgbClr val="000000"/>
              </a:solidFill>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PlaceHolder 1"/>
          <p:cNvSpPr>
            <a:spLocks noGrp="1" noRot="1" noChangeAspect="1"/>
          </p:cNvSpPr>
          <p:nvPr>
            <p:ph type="sldImg"/>
          </p:nvPr>
        </p:nvSpPr>
        <p:spPr>
          <a:xfrm>
            <a:off x="1143000" y="685800"/>
            <a:ext cx="4572000" cy="3429000"/>
          </a:xfrm>
          <a:prstGeom prst="rect">
            <a:avLst/>
          </a:prstGeom>
        </p:spPr>
      </p:sp>
      <p:sp>
        <p:nvSpPr>
          <p:cNvPr id="787" name="PlaceHolder 2"/>
          <p:cNvSpPr>
            <a:spLocks noGrp="1"/>
          </p:cNvSpPr>
          <p:nvPr>
            <p:ph type="body"/>
          </p:nvPr>
        </p:nvSpPr>
        <p:spPr>
          <a:xfrm>
            <a:off x="685800" y="4343400"/>
            <a:ext cx="5486400" cy="4115160"/>
          </a:xfrm>
          <a:prstGeom prst="rect">
            <a:avLst/>
          </a:prstGeom>
        </p:spPr>
        <p:txBody>
          <a:bodyPr>
            <a:noAutofit/>
          </a:bodyPr>
          <a:lstStyle/>
          <a:p>
            <a:pPr>
              <a:lnSpc>
                <a:spcPct val="100000"/>
              </a:lnSpc>
            </a:pPr>
            <a:r>
              <a:rPr lang="en-US" sz="1200" b="0" strike="noStrike" spc="-1">
                <a:solidFill>
                  <a:srgbClr val="000000"/>
                </a:solidFill>
                <a:latin typeface="Calibri"/>
                <a:ea typeface="Droid Sans Fallback"/>
              </a:rPr>
              <a:t>Can be explained by optics</a:t>
            </a:r>
            <a:endParaRPr lang="en-US" sz="1200" b="0" strike="noStrike" spc="-1">
              <a:solidFill>
                <a:srgbClr val="000000"/>
              </a:solidFill>
              <a:latin typeface="Times New Roman"/>
            </a:endParaRPr>
          </a:p>
        </p:txBody>
      </p:sp>
      <p:sp>
        <p:nvSpPr>
          <p:cNvPr id="788" name="CustomShape 3"/>
          <p:cNvSpPr/>
          <p:nvPr/>
        </p:nvSpPr>
        <p:spPr>
          <a:xfrm>
            <a:off x="3884760" y="868536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pPr>
            <a:fld id="{381F5211-61F3-4287-BEEA-929C628ADED0}" type="slidenum">
              <a:rPr lang="en-US" sz="1200" b="0" strike="noStrike" spc="-1">
                <a:solidFill>
                  <a:srgbClr val="000000"/>
                </a:solidFill>
                <a:latin typeface="Calibri"/>
              </a:rPr>
              <a:t>7</a:t>
            </a:fld>
            <a:endParaRPr lang="en-US" sz="1200" b="0" strike="noStrike" spc="-1">
              <a:solidFill>
                <a:srgbClr val="000000"/>
              </a:solidFill>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PlaceHolder 1"/>
          <p:cNvSpPr>
            <a:spLocks noGrp="1" noRot="1" noChangeAspect="1"/>
          </p:cNvSpPr>
          <p:nvPr>
            <p:ph type="sldImg"/>
          </p:nvPr>
        </p:nvSpPr>
        <p:spPr>
          <a:xfrm>
            <a:off x="1143000" y="685800"/>
            <a:ext cx="4572000" cy="3429000"/>
          </a:xfrm>
          <a:prstGeom prst="rect">
            <a:avLst/>
          </a:prstGeom>
        </p:spPr>
      </p:sp>
      <p:sp>
        <p:nvSpPr>
          <p:cNvPr id="790" name="PlaceHolder 2"/>
          <p:cNvSpPr>
            <a:spLocks noGrp="1"/>
          </p:cNvSpPr>
          <p:nvPr>
            <p:ph type="body"/>
          </p:nvPr>
        </p:nvSpPr>
        <p:spPr>
          <a:xfrm>
            <a:off x="685800" y="4343400"/>
            <a:ext cx="5486400" cy="4115160"/>
          </a:xfrm>
          <a:prstGeom prst="rect">
            <a:avLst/>
          </a:prstGeom>
        </p:spPr>
        <p:txBody>
          <a:bodyPr>
            <a:noAutofit/>
          </a:bodyPr>
          <a:lstStyle/>
          <a:p>
            <a:pPr>
              <a:lnSpc>
                <a:spcPct val="100000"/>
              </a:lnSpc>
            </a:pPr>
            <a:r>
              <a:rPr lang="en-US" sz="1200" b="0" strike="noStrike" spc="-1">
                <a:solidFill>
                  <a:srgbClr val="000000"/>
                </a:solidFill>
                <a:latin typeface="Calibri"/>
                <a:ea typeface="Droid Sans Fallback"/>
              </a:rPr>
              <a:t>Can be explained by optics</a:t>
            </a:r>
            <a:endParaRPr lang="en-US" sz="1200" b="0" strike="noStrike" spc="-1">
              <a:solidFill>
                <a:srgbClr val="000000"/>
              </a:solidFill>
              <a:latin typeface="Times New Roman"/>
            </a:endParaRPr>
          </a:p>
        </p:txBody>
      </p:sp>
      <p:sp>
        <p:nvSpPr>
          <p:cNvPr id="791" name="CustomShape 3"/>
          <p:cNvSpPr/>
          <p:nvPr/>
        </p:nvSpPr>
        <p:spPr>
          <a:xfrm>
            <a:off x="3884760" y="868536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pPr>
            <a:fld id="{A9EFCF80-5D48-4BB2-A48C-87F31A3788A8}" type="slidenum">
              <a:rPr lang="en-US" sz="1200" b="0" strike="noStrike" spc="-1">
                <a:solidFill>
                  <a:srgbClr val="000000"/>
                </a:solidFill>
                <a:latin typeface="Calibri"/>
              </a:rPr>
              <a:t>8</a:t>
            </a:fld>
            <a:endParaRPr lang="en-US" sz="1200" b="0" strike="noStrike" spc="-1">
              <a:solidFill>
                <a:srgbClr val="000000"/>
              </a:solid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 name="PlaceHolder 1"/>
          <p:cNvSpPr>
            <a:spLocks noGrp="1" noRot="1" noChangeAspect="1"/>
          </p:cNvSpPr>
          <p:nvPr>
            <p:ph type="sldImg"/>
          </p:nvPr>
        </p:nvSpPr>
        <p:spPr>
          <a:xfrm>
            <a:off x="1143000" y="685800"/>
            <a:ext cx="4572000" cy="3429000"/>
          </a:xfrm>
          <a:prstGeom prst="rect">
            <a:avLst/>
          </a:prstGeom>
        </p:spPr>
      </p:sp>
      <p:sp>
        <p:nvSpPr>
          <p:cNvPr id="793" name="PlaceHolder 2"/>
          <p:cNvSpPr>
            <a:spLocks noGrp="1"/>
          </p:cNvSpPr>
          <p:nvPr>
            <p:ph type="body"/>
          </p:nvPr>
        </p:nvSpPr>
        <p:spPr>
          <a:xfrm>
            <a:off x="685800" y="4343400"/>
            <a:ext cx="5486400" cy="4115160"/>
          </a:xfrm>
          <a:prstGeom prst="rect">
            <a:avLst/>
          </a:prstGeom>
        </p:spPr>
        <p:txBody>
          <a:bodyPr>
            <a:noAutofit/>
          </a:bodyPr>
          <a:lstStyle/>
          <a:p>
            <a:pPr>
              <a:lnSpc>
                <a:spcPct val="100000"/>
              </a:lnSpc>
            </a:pPr>
            <a:r>
              <a:rPr lang="en-US" sz="1200" b="0" strike="noStrike" spc="-1" dirty="0">
                <a:solidFill>
                  <a:srgbClr val="000000"/>
                </a:solidFill>
                <a:latin typeface="Calibri"/>
                <a:ea typeface="Droid Sans Fallback"/>
              </a:rPr>
              <a:t>Prior to my research there was no solid theory existed for … The explanation was there but nobody was able to simulate them properly (with physically-based water drops)</a:t>
            </a:r>
            <a:endParaRPr lang="en-US" sz="1200" b="0" strike="noStrike" spc="-1" dirty="0">
              <a:solidFill>
                <a:srgbClr val="000000"/>
              </a:solidFill>
              <a:latin typeface="Times New Roman"/>
            </a:endParaRPr>
          </a:p>
        </p:txBody>
      </p:sp>
      <p:sp>
        <p:nvSpPr>
          <p:cNvPr id="794" name="CustomShape 3"/>
          <p:cNvSpPr/>
          <p:nvPr/>
        </p:nvSpPr>
        <p:spPr>
          <a:xfrm>
            <a:off x="3884760" y="868536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pPr>
            <a:fld id="{86F17E58-04E9-4020-9C16-5F8F28BEDF3E}" type="slidenum">
              <a:rPr lang="en-US" sz="1200" b="0" strike="noStrike" spc="-1">
                <a:solidFill>
                  <a:srgbClr val="000000"/>
                </a:solidFill>
                <a:latin typeface="Calibri"/>
              </a:rPr>
              <a:t>9</a:t>
            </a:fld>
            <a:endParaRPr lang="en-US" sz="1200" b="0" strike="noStrike" spc="-1">
              <a:solidFill>
                <a:srgbClr val="000000"/>
              </a:solid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1143000" y="685800"/>
            <a:ext cx="4572000" cy="3429000"/>
          </a:xfrm>
          <a:prstGeom prst="rect">
            <a:avLst/>
          </a:prstGeom>
        </p:spPr>
      </p:sp>
      <p:sp>
        <p:nvSpPr>
          <p:cNvPr id="796" name="PlaceHolder 2"/>
          <p:cNvSpPr>
            <a:spLocks noGrp="1"/>
          </p:cNvSpPr>
          <p:nvPr>
            <p:ph type="body"/>
          </p:nvPr>
        </p:nvSpPr>
        <p:spPr>
          <a:xfrm>
            <a:off x="685800" y="4343400"/>
            <a:ext cx="5486400" cy="4115160"/>
          </a:xfrm>
          <a:prstGeom prst="rect">
            <a:avLst/>
          </a:prstGeom>
        </p:spPr>
        <p:txBody>
          <a:bodyPr>
            <a:noAutofit/>
          </a:bodyPr>
          <a:lstStyle/>
          <a:p>
            <a:pPr>
              <a:lnSpc>
                <a:spcPct val="100000"/>
              </a:lnSpc>
            </a:pPr>
            <a:r>
              <a:rPr lang="en-US" sz="1200" b="0" strike="noStrike" spc="-1" dirty="0">
                <a:solidFill>
                  <a:srgbClr val="000000"/>
                </a:solidFill>
                <a:latin typeface="Calibri"/>
                <a:ea typeface="Droid Sans Fallback"/>
              </a:rPr>
              <a:t>Prior to my research there was no solid theory existed for … The explanation was there but nobody was able to simulate them properly (with physically-based water drops)</a:t>
            </a:r>
            <a:endParaRPr lang="en-US" sz="1200" b="0" strike="noStrike" spc="-1" dirty="0">
              <a:solidFill>
                <a:srgbClr val="000000"/>
              </a:solidFill>
              <a:latin typeface="Times New Roman"/>
            </a:endParaRPr>
          </a:p>
        </p:txBody>
      </p:sp>
      <p:sp>
        <p:nvSpPr>
          <p:cNvPr id="797" name="CustomShape 3"/>
          <p:cNvSpPr/>
          <p:nvPr/>
        </p:nvSpPr>
        <p:spPr>
          <a:xfrm>
            <a:off x="3884760" y="868536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pPr>
            <a:fld id="{B9738885-96F1-480E-9A94-D9C404E228BA}" type="slidenum">
              <a:rPr lang="en-US" sz="1200" b="0" strike="noStrike" spc="-1">
                <a:solidFill>
                  <a:srgbClr val="000000"/>
                </a:solidFill>
                <a:latin typeface="Calibri"/>
              </a:rPr>
              <a:t>10</a:t>
            </a:fld>
            <a:endParaRPr lang="en-US" sz="1200" b="0" strike="noStrike" spc="-1">
              <a:solidFill>
                <a:srgbClr val="000000"/>
              </a:solidFill>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PlaceHolder 1"/>
          <p:cNvSpPr>
            <a:spLocks noGrp="1" noRot="1" noChangeAspect="1"/>
          </p:cNvSpPr>
          <p:nvPr>
            <p:ph type="sldImg"/>
          </p:nvPr>
        </p:nvSpPr>
        <p:spPr>
          <a:xfrm>
            <a:off x="1143000" y="685800"/>
            <a:ext cx="4572000" cy="3429000"/>
          </a:xfrm>
          <a:prstGeom prst="rect">
            <a:avLst/>
          </a:prstGeom>
        </p:spPr>
      </p:sp>
      <p:sp>
        <p:nvSpPr>
          <p:cNvPr id="799" name="PlaceHolder 2"/>
          <p:cNvSpPr>
            <a:spLocks noGrp="1"/>
          </p:cNvSpPr>
          <p:nvPr>
            <p:ph type="body"/>
          </p:nvPr>
        </p:nvSpPr>
        <p:spPr>
          <a:xfrm>
            <a:off x="685800" y="4343400"/>
            <a:ext cx="5486400" cy="4115160"/>
          </a:xfrm>
          <a:prstGeom prst="rect">
            <a:avLst/>
          </a:prstGeom>
        </p:spPr>
        <p:txBody>
          <a:bodyPr>
            <a:noAutofit/>
          </a:bodyPr>
          <a:lstStyle/>
          <a:p>
            <a:pPr>
              <a:lnSpc>
                <a:spcPct val="100000"/>
              </a:lnSpc>
            </a:pPr>
            <a:r>
              <a:rPr lang="en-US" sz="1200" b="0" strike="noStrike" spc="-1">
                <a:solidFill>
                  <a:srgbClr val="000000"/>
                </a:solidFill>
                <a:latin typeface="Calibri"/>
                <a:ea typeface="Droid Sans Fallback"/>
              </a:rPr>
              <a:t>Prior to my research there was no solid theory existed for … The explanation was there but nobody was able to simulate them properly (with physically-based water drops)</a:t>
            </a:r>
            <a:endParaRPr lang="en-US" sz="1200" b="0" strike="noStrike" spc="-1">
              <a:solidFill>
                <a:srgbClr val="000000"/>
              </a:solidFill>
              <a:latin typeface="Times New Roman"/>
            </a:endParaRPr>
          </a:p>
        </p:txBody>
      </p:sp>
      <p:sp>
        <p:nvSpPr>
          <p:cNvPr id="800" name="CustomShape 3"/>
          <p:cNvSpPr/>
          <p:nvPr/>
        </p:nvSpPr>
        <p:spPr>
          <a:xfrm>
            <a:off x="3884760" y="8685360"/>
            <a:ext cx="2971800" cy="457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nchor="b">
            <a:noAutofit/>
          </a:bodyPr>
          <a:lstStyle/>
          <a:p>
            <a:pPr algn="r">
              <a:lnSpc>
                <a:spcPct val="100000"/>
              </a:lnSpc>
            </a:pPr>
            <a:fld id="{6701A7E5-0D78-4DC2-AC0E-D5E43D00BCEC}" type="slidenum">
              <a:rPr lang="en-US" sz="1200" b="0" strike="noStrike" spc="-1">
                <a:solidFill>
                  <a:srgbClr val="000000"/>
                </a:solidFill>
                <a:latin typeface="Calibri"/>
              </a:rPr>
              <a:t>11</a:t>
            </a:fld>
            <a:endParaRPr lang="en-US" sz="1200" b="0" strike="noStrike" spc="-1">
              <a:solidFill>
                <a:srgbClr val="000000"/>
              </a:solid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196F485-4007-4840-9C5E-39C7C153CB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7969" y="6085582"/>
            <a:ext cx="1960281" cy="541537"/>
          </a:xfrm>
          <a:prstGeom prst="rect">
            <a:avLst/>
          </a:prstGeom>
        </p:spPr>
      </p:pic>
    </p:spTree>
    <p:extLst>
      <p:ext uri="{BB962C8B-B14F-4D97-AF65-F5344CB8AC3E}">
        <p14:creationId xmlns:p14="http://schemas.microsoft.com/office/powerpoint/2010/main" val="294849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6582A6D-3ABC-46C4-9608-2626C73CB3FC}"/>
              </a:ext>
            </a:extLst>
          </p:cNvPr>
          <p:cNvSpPr>
            <a:spLocks noGrp="1"/>
          </p:cNvSpPr>
          <p:nvPr>
            <p:ph type="dt" sz="half" idx="10"/>
          </p:nvPr>
        </p:nvSpPr>
        <p:spPr/>
        <p:txBody>
          <a:bodyPr/>
          <a:lstStyle/>
          <a:p>
            <a:pPr lvl="0"/>
            <a:endParaRPr lang="en-US"/>
          </a:p>
        </p:txBody>
      </p:sp>
      <p:sp>
        <p:nvSpPr>
          <p:cNvPr id="3" name="灯片编号占位符 2">
            <a:extLst>
              <a:ext uri="{FF2B5EF4-FFF2-40B4-BE49-F238E27FC236}">
                <a16:creationId xmlns:a16="http://schemas.microsoft.com/office/drawing/2014/main" id="{86A4179C-71AC-4735-A4B4-C1FD50AAAB9B}"/>
              </a:ext>
            </a:extLst>
          </p:cNvPr>
          <p:cNvSpPr>
            <a:spLocks noGrp="1"/>
          </p:cNvSpPr>
          <p:nvPr>
            <p:ph type="sldNum" sz="quarter" idx="11"/>
          </p:nvPr>
        </p:nvSpPr>
        <p:spPr/>
        <p:txBody>
          <a:bodyPr/>
          <a:lstStyle/>
          <a:p>
            <a:pPr lvl="0"/>
            <a:fld id="{1C53CB7D-4D8B-45FC-A7CF-5BEFD5D22F79}" type="slidenum">
              <a:t>‹#›</a:t>
            </a:fld>
            <a:endParaRPr lang="en-US"/>
          </a:p>
        </p:txBody>
      </p:sp>
    </p:spTree>
    <p:extLst>
      <p:ext uri="{BB962C8B-B14F-4D97-AF65-F5344CB8AC3E}">
        <p14:creationId xmlns:p14="http://schemas.microsoft.com/office/powerpoint/2010/main" val="39004484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1727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FD73177-E799-4ABE-8466-F7C7736A9D5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97969" y="6085582"/>
            <a:ext cx="1960281" cy="541537"/>
          </a:xfrm>
          <a:prstGeom prst="rect">
            <a:avLst/>
          </a:prstGeom>
        </p:spPr>
      </p:pic>
    </p:spTree>
    <p:extLst>
      <p:ext uri="{BB962C8B-B14F-4D97-AF65-F5344CB8AC3E}">
        <p14:creationId xmlns:p14="http://schemas.microsoft.com/office/powerpoint/2010/main" val="862794479"/>
      </p:ext>
    </p:extLst>
  </p:cSld>
  <p:clrMap bg1="lt1" tx1="dk1" bg2="lt2" tx2="dk2" accent1="accent1" accent2="accent2" accent3="accent3" accent4="accent4" accent5="accent5" accent6="accent6" hlink="hlink" folHlink="folHlink"/>
  <p:sldLayoutIdLst>
    <p:sldLayoutId id="2147483661" r:id="rId1"/>
    <p:sldLayoutId id="21474836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94189"/>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B7573EB-8B7F-4C91-9442-3E48A97DC130}"/>
              </a:ext>
            </a:extLst>
          </p:cNvPr>
          <p:cNvSpPr/>
          <p:nvPr/>
        </p:nvSpPr>
        <p:spPr>
          <a:xfrm>
            <a:off x="457200" y="1713456"/>
            <a:ext cx="8229600" cy="532775"/>
          </a:xfrm>
          <a:prstGeom prst="rect">
            <a:avLst/>
          </a:prstGeom>
        </p:spPr>
        <p:txBody>
          <a:bodyPr wrap="square">
            <a:spAutoFit/>
          </a:bodyPr>
          <a:lstStyle/>
          <a:p>
            <a:pPr marL="12065" marR="10795" indent="-1270" algn="ctr">
              <a:lnSpc>
                <a:spcPct val="107000"/>
              </a:lnSpc>
              <a:spcAft>
                <a:spcPts val="770"/>
              </a:spcAft>
            </a:pPr>
            <a:r>
              <a:rPr lang="en-US" altLang="zh-CN" sz="2800" kern="100" dirty="0">
                <a:solidFill>
                  <a:srgbClr val="000000"/>
                </a:solidFill>
                <a:latin typeface="Arial Black" panose="020B0A04020102020204" pitchFamily="34" charset="0"/>
                <a:ea typeface="Cambria" panose="02040503050406030204" pitchFamily="18" charset="0"/>
                <a:cs typeface="Arial" panose="020B0604020202020204" pitchFamily="34" charset="0"/>
              </a:rPr>
              <a:t>Physically-Based Simulation of Rainbows</a:t>
            </a:r>
          </a:p>
        </p:txBody>
      </p:sp>
      <p:sp>
        <p:nvSpPr>
          <p:cNvPr id="5" name="矩形 4">
            <a:extLst>
              <a:ext uri="{FF2B5EF4-FFF2-40B4-BE49-F238E27FC236}">
                <a16:creationId xmlns:a16="http://schemas.microsoft.com/office/drawing/2014/main" id="{33F3DFE2-49A8-4842-9EFC-D599017C82E2}"/>
              </a:ext>
            </a:extLst>
          </p:cNvPr>
          <p:cNvSpPr/>
          <p:nvPr/>
        </p:nvSpPr>
        <p:spPr>
          <a:xfrm>
            <a:off x="0" y="862152"/>
            <a:ext cx="3788229" cy="274320"/>
          </a:xfrm>
          <a:prstGeom prst="rect">
            <a:avLst/>
          </a:prstGeom>
          <a:gradFill flip="none" rotWithShape="1">
            <a:gsLst>
              <a:gs pos="65000">
                <a:schemeClr val="accent1">
                  <a:lumMod val="40000"/>
                  <a:lumOff val="6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4FA7E12-31C7-4B57-B29C-8A03C8FAA0D3}"/>
              </a:ext>
            </a:extLst>
          </p:cNvPr>
          <p:cNvSpPr/>
          <p:nvPr/>
        </p:nvSpPr>
        <p:spPr>
          <a:xfrm>
            <a:off x="228600" y="2888125"/>
            <a:ext cx="8686799" cy="802784"/>
          </a:xfrm>
          <a:prstGeom prst="rect">
            <a:avLst/>
          </a:prstGeom>
        </p:spPr>
        <p:txBody>
          <a:bodyPr wrap="square">
            <a:spAutoFit/>
          </a:bodyPr>
          <a:lstStyle/>
          <a:p>
            <a:pPr lvl="0" algn="ctr">
              <a:lnSpc>
                <a:spcPct val="90000"/>
              </a:lnSpc>
              <a:spcBef>
                <a:spcPts val="499"/>
              </a:spcBef>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C" altLang="zh-CN" dirty="0" err="1">
                <a:solidFill>
                  <a:srgbClr val="000000"/>
                </a:solidFill>
                <a:latin typeface="Constantia" pitchFamily="18"/>
                <a:ea typeface="Droid Sans Fallback" pitchFamily="34"/>
                <a:cs typeface="Droid Sans Fallback" pitchFamily="34"/>
              </a:rPr>
              <a:t>Iman</a:t>
            </a:r>
            <a:r>
              <a:rPr lang="es-EC" altLang="zh-CN" dirty="0">
                <a:solidFill>
                  <a:srgbClr val="000000"/>
                </a:solidFill>
                <a:latin typeface="Constantia" pitchFamily="18"/>
                <a:ea typeface="Droid Sans Fallback" pitchFamily="34"/>
                <a:cs typeface="Droid Sans Fallback" pitchFamily="34"/>
              </a:rPr>
              <a:t> Sadeghi</a:t>
            </a:r>
            <a:r>
              <a:rPr lang="es-EC" altLang="zh-CN" sz="1600" b="1" baseline="30000" dirty="0">
                <a:solidFill>
                  <a:srgbClr val="000000"/>
                </a:solidFill>
                <a:latin typeface="Arial" pitchFamily="34"/>
                <a:ea typeface="Droid Sans Fallback" pitchFamily="34"/>
                <a:cs typeface="Droid Sans Fallback" pitchFamily="34"/>
              </a:rPr>
              <a:t>1</a:t>
            </a:r>
            <a:r>
              <a:rPr lang="es-EC" altLang="zh-CN" dirty="0">
                <a:solidFill>
                  <a:srgbClr val="000000"/>
                </a:solidFill>
                <a:latin typeface="Constantia" pitchFamily="18"/>
                <a:ea typeface="Droid Sans Fallback" pitchFamily="34"/>
                <a:cs typeface="Droid Sans Fallback" pitchFamily="34"/>
              </a:rPr>
              <a:t>, Adolfo Munoz</a:t>
            </a:r>
            <a:r>
              <a:rPr lang="es-EC" altLang="zh-CN" sz="1600" b="1" baseline="30000" dirty="0">
                <a:solidFill>
                  <a:srgbClr val="000000"/>
                </a:solidFill>
                <a:latin typeface="Arial" pitchFamily="34"/>
                <a:ea typeface="Droid Sans Fallback" pitchFamily="34"/>
                <a:cs typeface="Droid Sans Fallback" pitchFamily="34"/>
              </a:rPr>
              <a:t>2</a:t>
            </a:r>
            <a:r>
              <a:rPr lang="es-EC" altLang="zh-CN" dirty="0">
                <a:solidFill>
                  <a:srgbClr val="000000"/>
                </a:solidFill>
                <a:latin typeface="Constantia" pitchFamily="18"/>
                <a:ea typeface="Droid Sans Fallback" pitchFamily="34"/>
                <a:cs typeface="Droid Sans Fallback" pitchFamily="34"/>
              </a:rPr>
              <a:t>, Philip Laven</a:t>
            </a:r>
            <a:r>
              <a:rPr lang="es-EC" altLang="zh-CN" sz="1600" b="1" baseline="30000" dirty="0">
                <a:solidFill>
                  <a:srgbClr val="000000"/>
                </a:solidFill>
                <a:latin typeface="Arial" pitchFamily="34"/>
                <a:ea typeface="Droid Sans Fallback" pitchFamily="34"/>
                <a:cs typeface="Droid Sans Fallback" pitchFamily="34"/>
              </a:rPr>
              <a:t>3</a:t>
            </a:r>
            <a:r>
              <a:rPr lang="es-EC" altLang="zh-CN" dirty="0">
                <a:solidFill>
                  <a:srgbClr val="000000"/>
                </a:solidFill>
                <a:latin typeface="Constantia" pitchFamily="18"/>
                <a:ea typeface="Droid Sans Fallback" pitchFamily="34"/>
                <a:cs typeface="Droid Sans Fallback" pitchFamily="34"/>
              </a:rPr>
              <a:t>, </a:t>
            </a:r>
            <a:r>
              <a:rPr lang="es-EC" altLang="zh-CN" dirty="0" err="1">
                <a:solidFill>
                  <a:srgbClr val="000000"/>
                </a:solidFill>
                <a:latin typeface="Constantia" pitchFamily="18"/>
                <a:ea typeface="Droid Sans Fallback" pitchFamily="34"/>
                <a:cs typeface="Droid Sans Fallback" pitchFamily="34"/>
              </a:rPr>
              <a:t>Wojciech</a:t>
            </a:r>
            <a:r>
              <a:rPr lang="es-EC" altLang="zh-CN" dirty="0">
                <a:solidFill>
                  <a:srgbClr val="000000"/>
                </a:solidFill>
                <a:latin typeface="Constantia" pitchFamily="18"/>
                <a:ea typeface="Droid Sans Fallback" pitchFamily="34"/>
                <a:cs typeface="Droid Sans Fallback" pitchFamily="34"/>
              </a:rPr>
              <a:t> Jarosz</a:t>
            </a:r>
            <a:r>
              <a:rPr lang="es-EC" altLang="zh-CN" sz="1600" b="1" baseline="30000" dirty="0">
                <a:solidFill>
                  <a:srgbClr val="000000"/>
                </a:solidFill>
                <a:latin typeface="Arial" pitchFamily="34"/>
                <a:ea typeface="Droid Sans Fallback" pitchFamily="34"/>
                <a:cs typeface="Droid Sans Fallback" pitchFamily="34"/>
              </a:rPr>
              <a:t>4</a:t>
            </a:r>
            <a:r>
              <a:rPr lang="es-EC" altLang="zh-CN" dirty="0">
                <a:solidFill>
                  <a:srgbClr val="000000"/>
                </a:solidFill>
                <a:latin typeface="Constantia" pitchFamily="18"/>
                <a:ea typeface="Droid Sans Fallback" pitchFamily="34"/>
                <a:cs typeface="Droid Sans Fallback" pitchFamily="34"/>
              </a:rPr>
              <a:t>, Francisco Seron</a:t>
            </a:r>
            <a:r>
              <a:rPr lang="es-EC" altLang="zh-CN" sz="1600" b="1" baseline="30000" dirty="0">
                <a:solidFill>
                  <a:srgbClr val="000000"/>
                </a:solidFill>
                <a:latin typeface="Arial" pitchFamily="34"/>
                <a:ea typeface="Droid Sans Fallback" pitchFamily="34"/>
                <a:cs typeface="Droid Sans Fallback" pitchFamily="34"/>
              </a:rPr>
              <a:t>2</a:t>
            </a:r>
            <a:r>
              <a:rPr lang="es-EC" altLang="zh-CN" dirty="0">
                <a:solidFill>
                  <a:srgbClr val="000000"/>
                </a:solidFill>
                <a:latin typeface="Constantia" pitchFamily="18"/>
                <a:ea typeface="Droid Sans Fallback" pitchFamily="34"/>
                <a:cs typeface="Droid Sans Fallback" pitchFamily="34"/>
              </a:rPr>
              <a:t>, Diego Gutierrez</a:t>
            </a:r>
            <a:r>
              <a:rPr lang="es-EC" altLang="zh-CN" sz="1600" b="1" baseline="30000" dirty="0">
                <a:solidFill>
                  <a:srgbClr val="000000"/>
                </a:solidFill>
                <a:latin typeface="Arial" pitchFamily="34"/>
                <a:ea typeface="Droid Sans Fallback" pitchFamily="34"/>
                <a:cs typeface="Droid Sans Fallback" pitchFamily="34"/>
              </a:rPr>
              <a:t>2</a:t>
            </a:r>
            <a:r>
              <a:rPr lang="es-EC" altLang="zh-CN" dirty="0">
                <a:solidFill>
                  <a:srgbClr val="000000"/>
                </a:solidFill>
                <a:latin typeface="Constantia" pitchFamily="18"/>
                <a:ea typeface="Droid Sans Fallback" pitchFamily="34"/>
                <a:cs typeface="Droid Sans Fallback" pitchFamily="34"/>
              </a:rPr>
              <a:t>, Henrik </a:t>
            </a:r>
            <a:r>
              <a:rPr lang="es-EC" altLang="zh-CN" dirty="0" err="1">
                <a:solidFill>
                  <a:srgbClr val="000000"/>
                </a:solidFill>
                <a:latin typeface="Constantia" pitchFamily="18"/>
                <a:ea typeface="Droid Sans Fallback" pitchFamily="34"/>
                <a:cs typeface="Droid Sans Fallback" pitchFamily="34"/>
              </a:rPr>
              <a:t>Wann</a:t>
            </a:r>
            <a:r>
              <a:rPr lang="es-EC" altLang="zh-CN" dirty="0">
                <a:solidFill>
                  <a:srgbClr val="000000"/>
                </a:solidFill>
                <a:latin typeface="Constantia" pitchFamily="18"/>
                <a:ea typeface="Droid Sans Fallback" pitchFamily="34"/>
                <a:cs typeface="Droid Sans Fallback" pitchFamily="34"/>
              </a:rPr>
              <a:t> Jensen</a:t>
            </a:r>
            <a:r>
              <a:rPr lang="es-EC" altLang="zh-CN" sz="1600" b="1" baseline="30000" dirty="0">
                <a:solidFill>
                  <a:srgbClr val="000000"/>
                </a:solidFill>
                <a:latin typeface="Arial" pitchFamily="34"/>
                <a:ea typeface="Droid Sans Fallback" pitchFamily="34"/>
                <a:cs typeface="Droid Sans Fallback" pitchFamily="34"/>
              </a:rPr>
              <a:t>1</a:t>
            </a:r>
          </a:p>
          <a:p>
            <a:pPr lvl="0" algn="ctr">
              <a:lnSpc>
                <a:spcPct val="90000"/>
              </a:lnSpc>
              <a:spcBef>
                <a:spcPts val="499"/>
              </a:spcBef>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s-EC" altLang="zh-CN" sz="1600" b="1" baseline="30000" dirty="0">
              <a:solidFill>
                <a:srgbClr val="000000"/>
              </a:solidFill>
              <a:latin typeface="Arial" pitchFamily="34"/>
              <a:ea typeface="Droid Sans Fallback" pitchFamily="34"/>
              <a:cs typeface="Droid Sans Fallback" pitchFamily="34"/>
            </a:endParaRPr>
          </a:p>
        </p:txBody>
      </p:sp>
      <p:sp>
        <p:nvSpPr>
          <p:cNvPr id="7" name="文本框 6">
            <a:extLst>
              <a:ext uri="{FF2B5EF4-FFF2-40B4-BE49-F238E27FC236}">
                <a16:creationId xmlns:a16="http://schemas.microsoft.com/office/drawing/2014/main" id="{C50EC15C-6B6A-4562-A3EF-0125EBC19052}"/>
              </a:ext>
            </a:extLst>
          </p:cNvPr>
          <p:cNvSpPr txBox="1"/>
          <p:nvPr/>
        </p:nvSpPr>
        <p:spPr>
          <a:xfrm>
            <a:off x="979713" y="2282994"/>
            <a:ext cx="7184572" cy="523220"/>
          </a:xfrm>
          <a:prstGeom prst="rect">
            <a:avLst/>
          </a:prstGeom>
          <a:noFill/>
        </p:spPr>
        <p:txBody>
          <a:bodyPr wrap="square" rtlCol="0">
            <a:spAutoFit/>
          </a:bodyPr>
          <a:lstStyle/>
          <a:p>
            <a:pPr algn="ctr"/>
            <a:r>
              <a:rPr lang="zh-CN" altLang="en-US" sz="2800" dirty="0">
                <a:latin typeface="楷体" panose="02010609060101010101" pitchFamily="49" charset="-122"/>
                <a:ea typeface="楷体" panose="02010609060101010101" pitchFamily="49" charset="-122"/>
              </a:rPr>
              <a:t>基于物理方法模拟的彩虹</a:t>
            </a:r>
          </a:p>
        </p:txBody>
      </p:sp>
      <p:sp>
        <p:nvSpPr>
          <p:cNvPr id="8" name="文本框 7">
            <a:extLst>
              <a:ext uri="{FF2B5EF4-FFF2-40B4-BE49-F238E27FC236}">
                <a16:creationId xmlns:a16="http://schemas.microsoft.com/office/drawing/2014/main" id="{B1270892-F91C-4295-8337-FCBA8D6692C2}"/>
              </a:ext>
            </a:extLst>
          </p:cNvPr>
          <p:cNvSpPr txBox="1"/>
          <p:nvPr/>
        </p:nvSpPr>
        <p:spPr>
          <a:xfrm>
            <a:off x="548640" y="6172049"/>
            <a:ext cx="5006499" cy="400110"/>
          </a:xfrm>
          <a:prstGeom prst="rect">
            <a:avLst/>
          </a:prstGeom>
          <a:noFill/>
        </p:spPr>
        <p:txBody>
          <a:bodyPr wrap="none" rtlCol="0">
            <a:spAutoFit/>
          </a:bodyPr>
          <a:lstStyle/>
          <a:p>
            <a:r>
              <a:rPr lang="zh-CN" altLang="en-US" sz="2000" dirty="0">
                <a:latin typeface="楷体" panose="02010609060101010101" pitchFamily="49" charset="-122"/>
                <a:ea typeface="楷体" panose="02010609060101010101" pitchFamily="49" charset="-122"/>
              </a:rPr>
              <a:t>报告人：何江达</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课程老师：李启雷</a:t>
            </a:r>
          </a:p>
        </p:txBody>
      </p:sp>
      <p:sp>
        <p:nvSpPr>
          <p:cNvPr id="9" name="矩形 8">
            <a:extLst>
              <a:ext uri="{FF2B5EF4-FFF2-40B4-BE49-F238E27FC236}">
                <a16:creationId xmlns:a16="http://schemas.microsoft.com/office/drawing/2014/main" id="{5CA30200-D0AB-4B87-B3A4-A7B0FEABCDE6}"/>
              </a:ext>
            </a:extLst>
          </p:cNvPr>
          <p:cNvSpPr/>
          <p:nvPr/>
        </p:nvSpPr>
        <p:spPr>
          <a:xfrm>
            <a:off x="1188721" y="5734594"/>
            <a:ext cx="7955280" cy="143692"/>
          </a:xfrm>
          <a:prstGeom prst="rect">
            <a:avLst/>
          </a:prstGeom>
          <a:gradFill flip="none" rotWithShape="1">
            <a:gsLst>
              <a:gs pos="0">
                <a:schemeClr val="accent1">
                  <a:lumMod val="40000"/>
                  <a:lumOff val="60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7B6FC059-2D04-43BA-94A0-8F76238BFF7B}"/>
              </a:ext>
            </a:extLst>
          </p:cNvPr>
          <p:cNvSpPr/>
          <p:nvPr/>
        </p:nvSpPr>
        <p:spPr>
          <a:xfrm>
            <a:off x="388800" y="3543480"/>
            <a:ext cx="4916520" cy="14792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noAutofit/>
          </a:bodyPr>
          <a:lstStyle/>
          <a:p>
            <a:pPr marL="0" marR="0" lvl="0" indent="0" algn="l" rtl="0" hangingPunct="1">
              <a:lnSpc>
                <a:spcPct val="80000"/>
              </a:lnSpc>
              <a:spcBef>
                <a:spcPts val="5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s-EC" sz="2400" b="1" i="0" u="none" strike="noStrike" baseline="30000" dirty="0">
                <a:ln>
                  <a:noFill/>
                </a:ln>
                <a:solidFill>
                  <a:srgbClr val="414141"/>
                </a:solidFill>
                <a:latin typeface="Arial" pitchFamily="34"/>
                <a:ea typeface="Arial" pitchFamily="34"/>
                <a:cs typeface="Arial" pitchFamily="34"/>
              </a:rPr>
              <a:t>1 </a:t>
            </a:r>
            <a:r>
              <a:rPr lang="es-EC" sz="2400" b="0" i="0" u="none" strike="noStrike" baseline="0" dirty="0">
                <a:ln>
                  <a:noFill/>
                </a:ln>
                <a:solidFill>
                  <a:srgbClr val="414141"/>
                </a:solidFill>
                <a:latin typeface="Constantia" pitchFamily="18"/>
                <a:ea typeface="Arial" pitchFamily="34"/>
                <a:cs typeface="Arial" pitchFamily="34"/>
              </a:rPr>
              <a:t>UC San Diego</a:t>
            </a:r>
            <a:br>
              <a:rPr lang="es-EC" sz="2400" b="0" i="0" u="none" strike="noStrike" baseline="0" dirty="0">
                <a:ln>
                  <a:noFill/>
                </a:ln>
                <a:solidFill>
                  <a:srgbClr val="414141"/>
                </a:solidFill>
                <a:latin typeface="Constantia" pitchFamily="18"/>
                <a:ea typeface="Arial" pitchFamily="34"/>
                <a:cs typeface="Arial" pitchFamily="34"/>
              </a:rPr>
            </a:br>
            <a:r>
              <a:rPr lang="es-EC" sz="2400" b="1" i="0" u="none" strike="noStrike" baseline="30000" dirty="0">
                <a:ln>
                  <a:noFill/>
                </a:ln>
                <a:solidFill>
                  <a:srgbClr val="414141"/>
                </a:solidFill>
                <a:latin typeface="Arial" pitchFamily="34"/>
                <a:ea typeface="Arial" pitchFamily="34"/>
                <a:cs typeface="Arial" pitchFamily="34"/>
              </a:rPr>
              <a:t>2 </a:t>
            </a:r>
            <a:r>
              <a:rPr lang="en-US" sz="2400" b="0" i="0" u="none" strike="noStrike" baseline="0" dirty="0">
                <a:ln>
                  <a:noFill/>
                </a:ln>
                <a:solidFill>
                  <a:srgbClr val="414141"/>
                </a:solidFill>
                <a:latin typeface="Constantia" pitchFamily="18"/>
                <a:ea typeface="Arial" pitchFamily="34"/>
                <a:cs typeface="Arial" pitchFamily="34"/>
              </a:rPr>
              <a:t>Universidad de Zaragoza</a:t>
            </a:r>
            <a:br>
              <a:rPr lang="en-US" sz="2400" b="0" i="0" u="none" strike="noStrike" baseline="0" dirty="0">
                <a:ln>
                  <a:noFill/>
                </a:ln>
                <a:solidFill>
                  <a:srgbClr val="414141"/>
                </a:solidFill>
                <a:latin typeface="Constantia" pitchFamily="18"/>
                <a:ea typeface="Arial" pitchFamily="34"/>
                <a:cs typeface="Arial" pitchFamily="34"/>
              </a:rPr>
            </a:br>
            <a:r>
              <a:rPr lang="es-EC" sz="2400" b="1" i="0" u="none" strike="noStrike" baseline="30000" dirty="0">
                <a:ln>
                  <a:noFill/>
                </a:ln>
                <a:solidFill>
                  <a:srgbClr val="414141"/>
                </a:solidFill>
                <a:latin typeface="Arial" pitchFamily="34"/>
                <a:ea typeface="Arial" pitchFamily="34"/>
                <a:cs typeface="Arial" pitchFamily="34"/>
              </a:rPr>
              <a:t>3</a:t>
            </a:r>
            <a:r>
              <a:rPr lang="es-EC" sz="2400" b="1" i="0" u="none" strike="noStrike" baseline="0" dirty="0">
                <a:ln>
                  <a:noFill/>
                </a:ln>
                <a:solidFill>
                  <a:srgbClr val="414141"/>
                </a:solidFill>
                <a:latin typeface="Arial" pitchFamily="34"/>
                <a:ea typeface="Arial" pitchFamily="34"/>
                <a:cs typeface="Arial" pitchFamily="34"/>
              </a:rPr>
              <a:t> </a:t>
            </a:r>
            <a:r>
              <a:rPr lang="en-US" sz="2400" b="0" i="0" u="none" strike="noStrike" baseline="0" dirty="0" err="1">
                <a:ln>
                  <a:noFill/>
                </a:ln>
                <a:solidFill>
                  <a:srgbClr val="414141"/>
                </a:solidFill>
                <a:latin typeface="Constantia" pitchFamily="18"/>
                <a:ea typeface="Arial" pitchFamily="34"/>
                <a:cs typeface="Arial" pitchFamily="34"/>
              </a:rPr>
              <a:t>Horley</a:t>
            </a:r>
            <a:r>
              <a:rPr lang="en-US" sz="2400" b="0" i="0" u="none" strike="noStrike" baseline="0" dirty="0">
                <a:ln>
                  <a:noFill/>
                </a:ln>
                <a:solidFill>
                  <a:srgbClr val="414141"/>
                </a:solidFill>
                <a:latin typeface="Constantia" pitchFamily="18"/>
                <a:ea typeface="Arial" pitchFamily="34"/>
                <a:cs typeface="Arial" pitchFamily="34"/>
              </a:rPr>
              <a:t>, UK</a:t>
            </a:r>
            <a:br>
              <a:rPr lang="en-US" sz="2400" b="0" i="0" u="none" strike="noStrike" baseline="0" dirty="0">
                <a:ln>
                  <a:noFill/>
                </a:ln>
                <a:solidFill>
                  <a:srgbClr val="414141"/>
                </a:solidFill>
                <a:latin typeface="Constantia" pitchFamily="18"/>
                <a:ea typeface="Arial" pitchFamily="34"/>
                <a:cs typeface="Arial" pitchFamily="34"/>
              </a:rPr>
            </a:br>
            <a:r>
              <a:rPr lang="es-EC" sz="2400" b="1" i="0" u="none" strike="noStrike" baseline="30000" dirty="0">
                <a:ln>
                  <a:noFill/>
                </a:ln>
                <a:solidFill>
                  <a:srgbClr val="414141"/>
                </a:solidFill>
                <a:latin typeface="Arial" pitchFamily="34"/>
                <a:ea typeface="Arial" pitchFamily="34"/>
                <a:cs typeface="Arial" pitchFamily="34"/>
              </a:rPr>
              <a:t>4 </a:t>
            </a:r>
            <a:r>
              <a:rPr lang="en-US" sz="2400" b="0" i="0" u="none" strike="noStrike" baseline="0" dirty="0">
                <a:ln>
                  <a:noFill/>
                </a:ln>
                <a:solidFill>
                  <a:srgbClr val="414141"/>
                </a:solidFill>
                <a:latin typeface="Constantia" pitchFamily="18"/>
                <a:ea typeface="Arial" pitchFamily="34"/>
                <a:cs typeface="Arial" pitchFamily="34"/>
              </a:rPr>
              <a:t>Disney Research Zurich</a:t>
            </a:r>
          </a:p>
        </p:txBody>
      </p:sp>
    </p:spTree>
    <p:extLst>
      <p:ext uri="{BB962C8B-B14F-4D97-AF65-F5344CB8AC3E}">
        <p14:creationId xmlns:p14="http://schemas.microsoft.com/office/powerpoint/2010/main" val="2777794379"/>
      </p:ext>
    </p:extLst>
  </p:cSld>
  <p:clrMapOvr>
    <a:masterClrMapping/>
  </p:clrMapOvr>
  <mc:AlternateContent xmlns:mc="http://schemas.openxmlformats.org/markup-compatibility/2006">
    <mc:Choice xmlns:p14="http://schemas.microsoft.com/office/powerpoint/2010/main" Requires="p14">
      <p:transition spd="slow" p14:dur="2000" advTm="7242"/>
    </mc:Choice>
    <mc:Fallback>
      <p:transition spd="slow" advTm="724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1109520" y="549360"/>
            <a:ext cx="8034480" cy="10688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a:p>
            <a:r>
              <a:rPr lang="en-US" sz="3200" b="1" strike="noStrike" spc="-1">
                <a:solidFill>
                  <a:srgbClr val="4F81BD"/>
                </a:solidFill>
                <a:latin typeface="Arial"/>
              </a:rPr>
              <a:t> </a:t>
            </a:r>
            <a:endParaRPr lang="en-US" sz="3200" b="0" strike="noStrike" spc="-1">
              <a:solidFill>
                <a:srgbClr val="000000"/>
              </a:solidFill>
              <a:latin typeface="Arial"/>
            </a:endParaRPr>
          </a:p>
        </p:txBody>
      </p:sp>
      <p:sp>
        <p:nvSpPr>
          <p:cNvPr id="198" name="CustomShape 2"/>
          <p:cNvSpPr/>
          <p:nvPr/>
        </p:nvSpPr>
        <p:spPr>
          <a:xfrm>
            <a:off x="3263400" y="5680440"/>
            <a:ext cx="3314520" cy="398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000" b="0" strike="noStrike" spc="-1">
                <a:solidFill>
                  <a:srgbClr val="000000"/>
                </a:solidFill>
                <a:latin typeface="Constantia"/>
              </a:rPr>
              <a:t>Twinned Bow</a:t>
            </a:r>
            <a:endParaRPr lang="en-US" sz="2000" b="0" strike="noStrike" spc="-1">
              <a:solidFill>
                <a:srgbClr val="000000"/>
              </a:solidFill>
              <a:latin typeface="Arial"/>
            </a:endParaRPr>
          </a:p>
        </p:txBody>
      </p:sp>
      <p:pic>
        <p:nvPicPr>
          <p:cNvPr id="199" name="图片 198"/>
          <p:cNvPicPr/>
          <p:nvPr/>
        </p:nvPicPr>
        <p:blipFill>
          <a:blip r:embed="rId3"/>
          <a:stretch/>
        </p:blipFill>
        <p:spPr>
          <a:xfrm>
            <a:off x="936000" y="1282320"/>
            <a:ext cx="7848000" cy="4452120"/>
          </a:xfrm>
          <a:prstGeom prst="rect">
            <a:avLst/>
          </a:prstGeom>
          <a:ln>
            <a:noFill/>
          </a:ln>
        </p:spPr>
      </p:pic>
      <p:pic>
        <p:nvPicPr>
          <p:cNvPr id="200" name="图片 199"/>
          <p:cNvPicPr/>
          <p:nvPr/>
        </p:nvPicPr>
        <p:blipFill>
          <a:blip r:embed="rId4"/>
          <a:stretch/>
        </p:blipFill>
        <p:spPr>
          <a:xfrm>
            <a:off x="3384000" y="3793320"/>
            <a:ext cx="5256000" cy="1822680"/>
          </a:xfrm>
          <a:prstGeom prst="rect">
            <a:avLst/>
          </a:prstGeom>
          <a:ln>
            <a:noFill/>
          </a:ln>
        </p:spPr>
      </p:pic>
      <p:sp>
        <p:nvSpPr>
          <p:cNvPr id="201" name="Rectangle 3"/>
          <p:cNvSpPr/>
          <p:nvPr/>
        </p:nvSpPr>
        <p:spPr>
          <a:xfrm>
            <a:off x="3600000" y="2988000"/>
            <a:ext cx="2160000" cy="576000"/>
          </a:xfrm>
          <a:prstGeom prst="rect">
            <a:avLst/>
          </a:prstGeom>
          <a:noFill/>
          <a:ln>
            <a:solidFill>
              <a:srgbClr val="000000"/>
            </a:solidFill>
          </a:ln>
        </p:spPr>
      </p:sp>
      <p:sp>
        <p:nvSpPr>
          <p:cNvPr id="202" name="Rectangle 4"/>
          <p:cNvSpPr/>
          <p:nvPr/>
        </p:nvSpPr>
        <p:spPr>
          <a:xfrm>
            <a:off x="3383640" y="3793320"/>
            <a:ext cx="5256000" cy="1822680"/>
          </a:xfrm>
          <a:prstGeom prst="rect">
            <a:avLst/>
          </a:prstGeom>
          <a:noFill/>
          <a:ln>
            <a:solidFill>
              <a:srgbClr val="000000"/>
            </a:solidFill>
          </a:ln>
        </p:spPr>
      </p:sp>
      <p:sp>
        <p:nvSpPr>
          <p:cNvPr id="203" name="Line 5"/>
          <p:cNvSpPr/>
          <p:nvPr/>
        </p:nvSpPr>
        <p:spPr>
          <a:xfrm flipV="1">
            <a:off x="3384000" y="2988000"/>
            <a:ext cx="216000" cy="8053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04" name="Line 6"/>
          <p:cNvSpPr/>
          <p:nvPr/>
        </p:nvSpPr>
        <p:spPr>
          <a:xfrm>
            <a:off x="5760000" y="2988000"/>
            <a:ext cx="2879640" cy="8053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05" name="Line 7"/>
          <p:cNvSpPr/>
          <p:nvPr/>
        </p:nvSpPr>
        <p:spPr>
          <a:xfrm>
            <a:off x="5760000" y="3564000"/>
            <a:ext cx="288000" cy="2293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06" name="Line 8"/>
          <p:cNvSpPr/>
          <p:nvPr/>
        </p:nvSpPr>
        <p:spPr>
          <a:xfrm>
            <a:off x="5760000" y="2988000"/>
            <a:ext cx="2879640" cy="8053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07" name="Line 9"/>
          <p:cNvSpPr/>
          <p:nvPr/>
        </p:nvSpPr>
        <p:spPr>
          <a:xfrm flipH="1">
            <a:off x="3540960" y="3564000"/>
            <a:ext cx="59040" cy="2131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08" name="CustomShape 10"/>
          <p:cNvSpPr/>
          <p:nvPr/>
        </p:nvSpPr>
        <p:spPr>
          <a:xfrm>
            <a:off x="6599160" y="1282320"/>
            <a:ext cx="2396520" cy="307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r>
              <a:rPr lang="en-US" sz="1400" b="0" strike="noStrike" spc="-1">
                <a:solidFill>
                  <a:srgbClr val="FFFFFF"/>
                </a:solidFill>
                <a:latin typeface="Constantia"/>
              </a:rPr>
              <a:t>© Aravind Krishnaswamy</a:t>
            </a:r>
            <a:endParaRPr lang="en-US" sz="14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5639"/>
    </mc:Choice>
    <mc:Fallback>
      <p:transition spd="slow" advTm="563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图片 208"/>
          <p:cNvPicPr/>
          <p:nvPr/>
        </p:nvPicPr>
        <p:blipFill>
          <a:blip r:embed="rId3"/>
          <a:srcRect l="49447"/>
          <a:stretch/>
        </p:blipFill>
        <p:spPr>
          <a:xfrm>
            <a:off x="4924440" y="2148120"/>
            <a:ext cx="4003560" cy="2998080"/>
          </a:xfrm>
          <a:prstGeom prst="rect">
            <a:avLst/>
          </a:prstGeom>
          <a:ln>
            <a:noFill/>
          </a:ln>
        </p:spPr>
      </p:pic>
      <p:pic>
        <p:nvPicPr>
          <p:cNvPr id="210" name="图片 209"/>
          <p:cNvPicPr/>
          <p:nvPr/>
        </p:nvPicPr>
        <p:blipFill>
          <a:blip r:embed="rId4"/>
          <a:srcRect r="50904"/>
          <a:stretch/>
        </p:blipFill>
        <p:spPr>
          <a:xfrm>
            <a:off x="849240" y="2155680"/>
            <a:ext cx="3951360" cy="2954520"/>
          </a:xfrm>
          <a:prstGeom prst="rect">
            <a:avLst/>
          </a:prstGeom>
          <a:ln>
            <a:noFill/>
          </a:ln>
        </p:spPr>
      </p:pic>
      <p:sp>
        <p:nvSpPr>
          <p:cNvPr id="211" name="CustomShape 1"/>
          <p:cNvSpPr/>
          <p:nvPr/>
        </p:nvSpPr>
        <p:spPr>
          <a:xfrm>
            <a:off x="1109520" y="549360"/>
            <a:ext cx="8034480" cy="10688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a:p>
            <a:r>
              <a:rPr lang="en-US" sz="3200" b="1" strike="noStrike" spc="-1">
                <a:solidFill>
                  <a:srgbClr val="4F81BD"/>
                </a:solidFill>
                <a:latin typeface="Arial"/>
              </a:rPr>
              <a:t> </a:t>
            </a:r>
            <a:endParaRPr lang="en-US" sz="3200" b="0" strike="noStrike" spc="-1">
              <a:solidFill>
                <a:srgbClr val="000000"/>
              </a:solidFill>
              <a:latin typeface="Arial"/>
            </a:endParaRPr>
          </a:p>
        </p:txBody>
      </p:sp>
      <p:sp>
        <p:nvSpPr>
          <p:cNvPr id="212" name="CustomShape 2"/>
          <p:cNvSpPr/>
          <p:nvPr/>
        </p:nvSpPr>
        <p:spPr>
          <a:xfrm>
            <a:off x="3263400" y="5680440"/>
            <a:ext cx="3314520" cy="398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000" b="0" strike="noStrike" spc="-1">
                <a:solidFill>
                  <a:srgbClr val="000000"/>
                </a:solidFill>
                <a:latin typeface="Constantia"/>
              </a:rPr>
              <a:t>Twinned Bows</a:t>
            </a:r>
            <a:endParaRPr lang="en-US" sz="2000" b="0" strike="noStrike" spc="-1">
              <a:solidFill>
                <a:srgbClr val="000000"/>
              </a:solidFill>
              <a:latin typeface="Arial"/>
            </a:endParaRPr>
          </a:p>
        </p:txBody>
      </p:sp>
      <p:sp>
        <p:nvSpPr>
          <p:cNvPr id="213" name="CustomShape 3"/>
          <p:cNvSpPr/>
          <p:nvPr/>
        </p:nvSpPr>
        <p:spPr>
          <a:xfrm>
            <a:off x="766440" y="4746960"/>
            <a:ext cx="1716840" cy="307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FFFFFF"/>
                </a:solidFill>
                <a:latin typeface="Constantia"/>
              </a:rPr>
              <a:t>© Benjamin Khne</a:t>
            </a:r>
            <a:endParaRPr lang="en-US" sz="1400" b="0" strike="noStrike" spc="-1">
              <a:solidFill>
                <a:srgbClr val="000000"/>
              </a:solidFill>
              <a:latin typeface="Arial"/>
            </a:endParaRPr>
          </a:p>
        </p:txBody>
      </p:sp>
      <p:sp>
        <p:nvSpPr>
          <p:cNvPr id="214" name="CustomShape 4"/>
          <p:cNvSpPr/>
          <p:nvPr/>
        </p:nvSpPr>
        <p:spPr>
          <a:xfrm>
            <a:off x="4783320" y="4746960"/>
            <a:ext cx="1762560" cy="307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r>
              <a:rPr lang="en-US" sz="1400" b="0" strike="noStrike" spc="-1">
                <a:solidFill>
                  <a:srgbClr val="FFFFFF"/>
                </a:solidFill>
                <a:latin typeface="Constantia"/>
              </a:rPr>
              <a:t>© Vincent</a:t>
            </a:r>
            <a:r>
              <a:rPr lang="en-US" sz="1400" b="0" strike="noStrike" spc="-1">
                <a:solidFill>
                  <a:srgbClr val="FFFFFF"/>
                </a:solidFill>
                <a:latin typeface="Constantia"/>
                <a:ea typeface="Arial"/>
              </a:rPr>
              <a:t> Jacques</a:t>
            </a:r>
            <a:endParaRPr lang="en-US" sz="14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3112"/>
    </mc:Choice>
    <mc:Fallback>
      <p:transition spd="slow" advTm="311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CustomShape 1"/>
          <p:cNvSpPr/>
          <p:nvPr/>
        </p:nvSpPr>
        <p:spPr>
          <a:xfrm>
            <a:off x="957240" y="1417680"/>
            <a:ext cx="818676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100000"/>
              </a:lnSpc>
              <a:spcBef>
                <a:spcPts val="799"/>
              </a:spcBef>
              <a:buClr>
                <a:srgbClr val="17375E"/>
              </a:buClr>
              <a:buSzPct val="75000"/>
              <a:buFont typeface="Wingdings" charset="2"/>
              <a:buChar char=""/>
            </a:pPr>
            <a:r>
              <a:rPr lang="en-US" sz="3200" b="0" strike="noStrike" spc="-1">
                <a:solidFill>
                  <a:srgbClr val="000000"/>
                </a:solidFill>
                <a:latin typeface="Constantia"/>
                <a:ea typeface="Droid Sans Fallback"/>
              </a:rPr>
              <a:t>Gravity vs. surface tension vs. air resistance</a:t>
            </a:r>
            <a:endParaRPr lang="en-US" sz="3200" b="0" strike="noStrike" spc="-1">
              <a:solidFill>
                <a:srgbClr val="000000"/>
              </a:solidFill>
              <a:latin typeface="Arial"/>
            </a:endParaRPr>
          </a:p>
          <a:p>
            <a:pPr marL="341280" indent="-341280">
              <a:lnSpc>
                <a:spcPct val="100000"/>
              </a:lnSpc>
              <a:spcBef>
                <a:spcPts val="799"/>
              </a:spcBef>
            </a:pPr>
            <a:endParaRPr lang="en-US" sz="3200" b="0" strike="noStrike" spc="-1">
              <a:solidFill>
                <a:srgbClr val="000000"/>
              </a:solidFill>
              <a:latin typeface="Arial"/>
            </a:endParaRPr>
          </a:p>
        </p:txBody>
      </p:sp>
      <p:sp>
        <p:nvSpPr>
          <p:cNvPr id="216"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WATER DROP SHAPES</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3223"/>
    </mc:Choice>
    <mc:Fallback>
      <p:transition spd="slow" advTm="322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957240" y="1417680"/>
            <a:ext cx="818676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100000"/>
              </a:lnSpc>
              <a:spcBef>
                <a:spcPts val="799"/>
              </a:spcBef>
              <a:buClr>
                <a:srgbClr val="17375E"/>
              </a:buClr>
              <a:buSzPct val="75000"/>
              <a:buFont typeface="Wingdings" charset="2"/>
              <a:buChar char=""/>
            </a:pPr>
            <a:r>
              <a:rPr lang="en-US" sz="3200" b="0" strike="noStrike" spc="-1">
                <a:solidFill>
                  <a:srgbClr val="000000"/>
                </a:solidFill>
                <a:latin typeface="Constantia"/>
                <a:ea typeface="Droid Sans Fallback"/>
              </a:rPr>
              <a:t>Gravity vs. surface tension vs. air resistance</a:t>
            </a:r>
            <a:endParaRPr lang="en-US" sz="3200" b="0" strike="noStrike" spc="-1">
              <a:solidFill>
                <a:srgbClr val="000000"/>
              </a:solidFill>
              <a:latin typeface="Arial"/>
            </a:endParaRPr>
          </a:p>
          <a:p>
            <a:pPr marL="341280" indent="-341280">
              <a:lnSpc>
                <a:spcPct val="100000"/>
              </a:lnSpc>
              <a:spcBef>
                <a:spcPts val="799"/>
              </a:spcBef>
            </a:pPr>
            <a:endParaRPr lang="en-US" sz="3200" b="0" strike="noStrike" spc="-1">
              <a:solidFill>
                <a:srgbClr val="000000"/>
              </a:solidFill>
              <a:latin typeface="Arial"/>
            </a:endParaRPr>
          </a:p>
        </p:txBody>
      </p:sp>
      <p:pic>
        <p:nvPicPr>
          <p:cNvPr id="218" name="图片 217"/>
          <p:cNvPicPr/>
          <p:nvPr/>
        </p:nvPicPr>
        <p:blipFill>
          <a:blip r:embed="rId2"/>
          <a:stretch/>
        </p:blipFill>
        <p:spPr>
          <a:xfrm>
            <a:off x="1444680" y="2714760"/>
            <a:ext cx="1117440" cy="1571400"/>
          </a:xfrm>
          <a:prstGeom prst="rect">
            <a:avLst/>
          </a:prstGeom>
          <a:ln>
            <a:noFill/>
          </a:ln>
        </p:spPr>
      </p:pic>
      <p:sp>
        <p:nvSpPr>
          <p:cNvPr id="219"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WATER DROP SHAPES</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2248"/>
    </mc:Choice>
    <mc:Fallback>
      <p:transition spd="slow" advTm="224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957240" y="1417680"/>
            <a:ext cx="818676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100000"/>
              </a:lnSpc>
              <a:spcBef>
                <a:spcPts val="799"/>
              </a:spcBef>
              <a:buClr>
                <a:srgbClr val="17375E"/>
              </a:buClr>
              <a:buSzPct val="75000"/>
              <a:buFont typeface="Wingdings" charset="2"/>
              <a:buChar char=""/>
            </a:pPr>
            <a:r>
              <a:rPr lang="en-US" sz="3200" b="0" strike="noStrike" spc="-1">
                <a:solidFill>
                  <a:srgbClr val="000000"/>
                </a:solidFill>
                <a:latin typeface="Constantia"/>
                <a:ea typeface="Droid Sans Fallback"/>
              </a:rPr>
              <a:t>Gravity vs. surface tension vs. air resistance</a:t>
            </a:r>
            <a:endParaRPr lang="en-US" sz="3200" b="0" strike="noStrike" spc="-1">
              <a:solidFill>
                <a:srgbClr val="000000"/>
              </a:solidFill>
              <a:latin typeface="Arial"/>
            </a:endParaRPr>
          </a:p>
          <a:p>
            <a:pPr marL="341280" indent="-341280">
              <a:lnSpc>
                <a:spcPct val="100000"/>
              </a:lnSpc>
              <a:spcBef>
                <a:spcPts val="799"/>
              </a:spcBef>
            </a:pPr>
            <a:endParaRPr lang="en-US" sz="3200" b="0" strike="noStrike" spc="-1">
              <a:solidFill>
                <a:srgbClr val="000000"/>
              </a:solidFill>
              <a:latin typeface="Arial"/>
            </a:endParaRPr>
          </a:p>
        </p:txBody>
      </p:sp>
      <p:sp>
        <p:nvSpPr>
          <p:cNvPr id="221" name="CustomShape 2"/>
          <p:cNvSpPr/>
          <p:nvPr/>
        </p:nvSpPr>
        <p:spPr>
          <a:xfrm>
            <a:off x="3432240" y="4780080"/>
            <a:ext cx="2068560" cy="459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400" b="0" strike="noStrike" spc="-1">
                <a:solidFill>
                  <a:srgbClr val="000000"/>
                </a:solidFill>
                <a:latin typeface="Constantia"/>
              </a:rPr>
              <a:t>Small Drops</a:t>
            </a:r>
            <a:endParaRPr lang="en-US" sz="2400" b="0" strike="noStrike" spc="-1">
              <a:solidFill>
                <a:srgbClr val="000000"/>
              </a:solidFill>
              <a:latin typeface="Arial"/>
            </a:endParaRPr>
          </a:p>
        </p:txBody>
      </p:sp>
      <p:pic>
        <p:nvPicPr>
          <p:cNvPr id="222" name="图片 221"/>
          <p:cNvPicPr/>
          <p:nvPr/>
        </p:nvPicPr>
        <p:blipFill>
          <a:blip r:embed="rId2"/>
          <a:stretch/>
        </p:blipFill>
        <p:spPr>
          <a:xfrm>
            <a:off x="3824280" y="3062160"/>
            <a:ext cx="1239840" cy="1224000"/>
          </a:xfrm>
          <a:prstGeom prst="rect">
            <a:avLst/>
          </a:prstGeom>
          <a:ln>
            <a:noFill/>
          </a:ln>
        </p:spPr>
      </p:pic>
      <p:pic>
        <p:nvPicPr>
          <p:cNvPr id="223" name="图片 222"/>
          <p:cNvPicPr/>
          <p:nvPr/>
        </p:nvPicPr>
        <p:blipFill>
          <a:blip r:embed="rId3"/>
          <a:stretch/>
        </p:blipFill>
        <p:spPr>
          <a:xfrm>
            <a:off x="1444680" y="2714760"/>
            <a:ext cx="1117440" cy="1571400"/>
          </a:xfrm>
          <a:prstGeom prst="rect">
            <a:avLst/>
          </a:prstGeom>
          <a:ln>
            <a:noFill/>
          </a:ln>
        </p:spPr>
      </p:pic>
      <p:sp>
        <p:nvSpPr>
          <p:cNvPr id="224" name="CustomShape 3"/>
          <p:cNvSpPr/>
          <p:nvPr/>
        </p:nvSpPr>
        <p:spPr>
          <a:xfrm>
            <a:off x="957240" y="4772160"/>
            <a:ext cx="2475000" cy="459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400" b="0" strike="noStrike" spc="-1">
                <a:solidFill>
                  <a:srgbClr val="000000"/>
                </a:solidFill>
                <a:latin typeface="Constantia"/>
              </a:rPr>
              <a:t>Misconception</a:t>
            </a:r>
            <a:endParaRPr lang="en-US" sz="2400" b="0" strike="noStrike" spc="-1">
              <a:solidFill>
                <a:srgbClr val="000000"/>
              </a:solidFill>
              <a:latin typeface="Arial"/>
            </a:endParaRPr>
          </a:p>
        </p:txBody>
      </p:sp>
      <p:grpSp>
        <p:nvGrpSpPr>
          <p:cNvPr id="225" name="Group 4"/>
          <p:cNvGrpSpPr/>
          <p:nvPr/>
        </p:nvGrpSpPr>
        <p:grpSpPr>
          <a:xfrm>
            <a:off x="1390320" y="3114720"/>
            <a:ext cx="1222200" cy="1116000"/>
            <a:chOff x="1390320" y="3114720"/>
            <a:chExt cx="1222200" cy="1116000"/>
          </a:xfrm>
        </p:grpSpPr>
        <p:sp>
          <p:nvSpPr>
            <p:cNvPr id="226" name="Line 5"/>
            <p:cNvSpPr/>
            <p:nvPr/>
          </p:nvSpPr>
          <p:spPr>
            <a:xfrm flipH="1">
              <a:off x="1390320" y="3116160"/>
              <a:ext cx="1222200" cy="1112760"/>
            </a:xfrm>
            <a:prstGeom prst="line">
              <a:avLst/>
            </a:prstGeom>
            <a:ln w="76320">
              <a:solidFill>
                <a:srgbClr val="FF0000"/>
              </a:solidFill>
              <a:miter/>
            </a:ln>
          </p:spPr>
          <p:style>
            <a:lnRef idx="0">
              <a:scrgbClr r="0" g="0" b="0"/>
            </a:lnRef>
            <a:fillRef idx="0">
              <a:scrgbClr r="0" g="0" b="0"/>
            </a:fillRef>
            <a:effectRef idx="0">
              <a:scrgbClr r="0" g="0" b="0"/>
            </a:effectRef>
            <a:fontRef idx="minor"/>
          </p:style>
        </p:sp>
        <p:sp>
          <p:nvSpPr>
            <p:cNvPr id="227" name="Line 6"/>
            <p:cNvSpPr/>
            <p:nvPr/>
          </p:nvSpPr>
          <p:spPr>
            <a:xfrm flipH="1" flipV="1">
              <a:off x="1390320" y="3114720"/>
              <a:ext cx="1222200" cy="1116000"/>
            </a:xfrm>
            <a:prstGeom prst="line">
              <a:avLst/>
            </a:prstGeom>
            <a:ln w="76320">
              <a:solidFill>
                <a:srgbClr val="FF0000"/>
              </a:solidFill>
              <a:miter/>
            </a:ln>
          </p:spPr>
          <p:style>
            <a:lnRef idx="0">
              <a:scrgbClr r="0" g="0" b="0"/>
            </a:lnRef>
            <a:fillRef idx="0">
              <a:scrgbClr r="0" g="0" b="0"/>
            </a:fillRef>
            <a:effectRef idx="0">
              <a:scrgbClr r="0" g="0" b="0"/>
            </a:effectRef>
            <a:fontRef idx="minor"/>
          </p:style>
        </p:sp>
      </p:grpSp>
      <p:sp>
        <p:nvSpPr>
          <p:cNvPr id="228" name="CustomShape 7"/>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WATER DROP SHAPES</a:t>
            </a:r>
            <a:endParaRPr lang="en-US" sz="3200" b="0" strike="noStrike" spc="-1">
              <a:solidFill>
                <a:srgbClr val="000000"/>
              </a:solidFill>
              <a:latin typeface="Arial"/>
            </a:endParaRPr>
          </a:p>
        </p:txBody>
      </p:sp>
    </p:spTree>
  </p:cSld>
  <p:clrMapOvr>
    <a:masterClrMapping/>
  </p:clrMapOvr>
  <p:transition spd="slow" advTm="7353">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957240" y="1417680"/>
            <a:ext cx="818676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100000"/>
              </a:lnSpc>
              <a:spcBef>
                <a:spcPts val="799"/>
              </a:spcBef>
              <a:buClr>
                <a:srgbClr val="17375E"/>
              </a:buClr>
              <a:buSzPct val="75000"/>
              <a:buFont typeface="Wingdings" charset="2"/>
              <a:buChar char=""/>
            </a:pPr>
            <a:r>
              <a:rPr lang="en-US" sz="3200" b="0" strike="noStrike" spc="-1" dirty="0">
                <a:solidFill>
                  <a:srgbClr val="000000"/>
                </a:solidFill>
                <a:latin typeface="Constantia"/>
                <a:ea typeface="Droid Sans Fallback"/>
              </a:rPr>
              <a:t>Gravity vs. surface tension vs. air resistance</a:t>
            </a:r>
            <a:endParaRPr lang="en-US" sz="3200" b="0" strike="noStrike" spc="-1" dirty="0">
              <a:solidFill>
                <a:srgbClr val="000000"/>
              </a:solidFill>
              <a:latin typeface="Arial"/>
            </a:endParaRPr>
          </a:p>
          <a:p>
            <a:pPr marL="341280" indent="-341280">
              <a:lnSpc>
                <a:spcPct val="100000"/>
              </a:lnSpc>
              <a:spcBef>
                <a:spcPts val="799"/>
              </a:spcBef>
            </a:pPr>
            <a:endParaRPr lang="en-US" sz="3200" b="0" strike="noStrike" spc="-1" dirty="0">
              <a:solidFill>
                <a:srgbClr val="000000"/>
              </a:solidFill>
              <a:latin typeface="Arial"/>
            </a:endParaRPr>
          </a:p>
        </p:txBody>
      </p:sp>
      <p:sp>
        <p:nvSpPr>
          <p:cNvPr id="230" name="CustomShape 2"/>
          <p:cNvSpPr/>
          <p:nvPr/>
        </p:nvSpPr>
        <p:spPr>
          <a:xfrm>
            <a:off x="3432240" y="4780080"/>
            <a:ext cx="2068560" cy="459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400" b="0" strike="noStrike" spc="-1">
                <a:solidFill>
                  <a:srgbClr val="000000"/>
                </a:solidFill>
                <a:latin typeface="Constantia"/>
              </a:rPr>
              <a:t>Small Drops</a:t>
            </a:r>
            <a:endParaRPr lang="en-US" sz="2400" b="0" strike="noStrike" spc="-1">
              <a:solidFill>
                <a:srgbClr val="000000"/>
              </a:solidFill>
              <a:latin typeface="Arial"/>
            </a:endParaRPr>
          </a:p>
        </p:txBody>
      </p:sp>
      <p:sp>
        <p:nvSpPr>
          <p:cNvPr id="231" name="CustomShape 3"/>
          <p:cNvSpPr/>
          <p:nvPr/>
        </p:nvSpPr>
        <p:spPr>
          <a:xfrm>
            <a:off x="5826240" y="4780080"/>
            <a:ext cx="2860560" cy="459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400" b="0" strike="noStrike" spc="-1">
                <a:solidFill>
                  <a:srgbClr val="000000"/>
                </a:solidFill>
                <a:latin typeface="Constantia"/>
              </a:rPr>
              <a:t>Large Drops</a:t>
            </a:r>
            <a:endParaRPr lang="en-US" sz="2400" b="0" strike="noStrike" spc="-1">
              <a:solidFill>
                <a:srgbClr val="000000"/>
              </a:solidFill>
              <a:latin typeface="Arial"/>
            </a:endParaRPr>
          </a:p>
        </p:txBody>
      </p:sp>
      <p:pic>
        <p:nvPicPr>
          <p:cNvPr id="232" name="图片 231"/>
          <p:cNvPicPr/>
          <p:nvPr/>
        </p:nvPicPr>
        <p:blipFill>
          <a:blip r:embed="rId2"/>
          <a:stretch/>
        </p:blipFill>
        <p:spPr>
          <a:xfrm>
            <a:off x="3824280" y="3062160"/>
            <a:ext cx="1239840" cy="1224000"/>
          </a:xfrm>
          <a:prstGeom prst="rect">
            <a:avLst/>
          </a:prstGeom>
          <a:ln>
            <a:noFill/>
          </a:ln>
        </p:spPr>
      </p:pic>
      <p:pic>
        <p:nvPicPr>
          <p:cNvPr id="233" name="图片 232"/>
          <p:cNvPicPr/>
          <p:nvPr/>
        </p:nvPicPr>
        <p:blipFill>
          <a:blip r:embed="rId3"/>
          <a:stretch/>
        </p:blipFill>
        <p:spPr>
          <a:xfrm>
            <a:off x="6173640" y="2714760"/>
            <a:ext cx="2235240" cy="1571400"/>
          </a:xfrm>
          <a:prstGeom prst="rect">
            <a:avLst/>
          </a:prstGeom>
          <a:ln>
            <a:noFill/>
          </a:ln>
        </p:spPr>
      </p:pic>
      <p:pic>
        <p:nvPicPr>
          <p:cNvPr id="234" name="图片 233"/>
          <p:cNvPicPr/>
          <p:nvPr/>
        </p:nvPicPr>
        <p:blipFill>
          <a:blip r:embed="rId4"/>
          <a:stretch/>
        </p:blipFill>
        <p:spPr>
          <a:xfrm>
            <a:off x="1444680" y="2714760"/>
            <a:ext cx="1117440" cy="1571400"/>
          </a:xfrm>
          <a:prstGeom prst="rect">
            <a:avLst/>
          </a:prstGeom>
          <a:ln>
            <a:noFill/>
          </a:ln>
        </p:spPr>
      </p:pic>
      <p:sp>
        <p:nvSpPr>
          <p:cNvPr id="235" name="CustomShape 4"/>
          <p:cNvSpPr/>
          <p:nvPr/>
        </p:nvSpPr>
        <p:spPr>
          <a:xfrm>
            <a:off x="957240" y="4772160"/>
            <a:ext cx="2475000" cy="459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400" b="0" strike="noStrike" spc="-1">
                <a:solidFill>
                  <a:srgbClr val="000000"/>
                </a:solidFill>
                <a:latin typeface="Constantia"/>
              </a:rPr>
              <a:t>Misconception</a:t>
            </a:r>
            <a:endParaRPr lang="en-US" sz="2400" b="0" strike="noStrike" spc="-1">
              <a:solidFill>
                <a:srgbClr val="000000"/>
              </a:solidFill>
              <a:latin typeface="Arial"/>
            </a:endParaRPr>
          </a:p>
        </p:txBody>
      </p:sp>
      <p:grpSp>
        <p:nvGrpSpPr>
          <p:cNvPr id="236" name="Group 5"/>
          <p:cNvGrpSpPr/>
          <p:nvPr/>
        </p:nvGrpSpPr>
        <p:grpSpPr>
          <a:xfrm>
            <a:off x="1390320" y="3114720"/>
            <a:ext cx="1222200" cy="1116000"/>
            <a:chOff x="1390320" y="3114720"/>
            <a:chExt cx="1222200" cy="1116000"/>
          </a:xfrm>
        </p:grpSpPr>
        <p:sp>
          <p:nvSpPr>
            <p:cNvPr id="237" name="Line 6"/>
            <p:cNvSpPr/>
            <p:nvPr/>
          </p:nvSpPr>
          <p:spPr>
            <a:xfrm flipH="1">
              <a:off x="1390320" y="3116160"/>
              <a:ext cx="1222200" cy="1112760"/>
            </a:xfrm>
            <a:prstGeom prst="line">
              <a:avLst/>
            </a:prstGeom>
            <a:ln w="76320">
              <a:solidFill>
                <a:srgbClr val="FF0000"/>
              </a:solidFill>
              <a:miter/>
            </a:ln>
          </p:spPr>
          <p:style>
            <a:lnRef idx="0">
              <a:scrgbClr r="0" g="0" b="0"/>
            </a:lnRef>
            <a:fillRef idx="0">
              <a:scrgbClr r="0" g="0" b="0"/>
            </a:fillRef>
            <a:effectRef idx="0">
              <a:scrgbClr r="0" g="0" b="0"/>
            </a:effectRef>
            <a:fontRef idx="minor"/>
          </p:style>
        </p:sp>
        <p:sp>
          <p:nvSpPr>
            <p:cNvPr id="238" name="Line 7"/>
            <p:cNvSpPr/>
            <p:nvPr/>
          </p:nvSpPr>
          <p:spPr>
            <a:xfrm flipH="1" flipV="1">
              <a:off x="1390320" y="3114720"/>
              <a:ext cx="1222200" cy="1116000"/>
            </a:xfrm>
            <a:prstGeom prst="line">
              <a:avLst/>
            </a:prstGeom>
            <a:ln w="76320">
              <a:solidFill>
                <a:srgbClr val="FF0000"/>
              </a:solidFill>
              <a:miter/>
            </a:ln>
          </p:spPr>
          <p:style>
            <a:lnRef idx="0">
              <a:scrgbClr r="0" g="0" b="0"/>
            </a:lnRef>
            <a:fillRef idx="0">
              <a:scrgbClr r="0" g="0" b="0"/>
            </a:fillRef>
            <a:effectRef idx="0">
              <a:scrgbClr r="0" g="0" b="0"/>
            </a:effectRef>
            <a:fontRef idx="minor"/>
          </p:style>
        </p:sp>
      </p:grpSp>
      <p:sp>
        <p:nvSpPr>
          <p:cNvPr id="239" name="CustomShape 8"/>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WATER DROP SHAPES</a:t>
            </a:r>
            <a:endParaRPr lang="en-US" sz="3200" b="0" strike="noStrike" spc="-1">
              <a:solidFill>
                <a:srgbClr val="000000"/>
              </a:solidFill>
              <a:latin typeface="Arial"/>
            </a:endParaRPr>
          </a:p>
        </p:txBody>
      </p:sp>
    </p:spTree>
  </p:cSld>
  <p:clrMapOvr>
    <a:masterClrMapping/>
  </p:clrMapOvr>
  <p:transition spd="slow" advTm="3183">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100000"/>
              </a:lnSpc>
              <a:spcBef>
                <a:spcPts val="799"/>
              </a:spcBef>
              <a:buClr>
                <a:srgbClr val="17375E"/>
              </a:buClr>
              <a:buSzPct val="75000"/>
              <a:buFont typeface="Wingdings" charset="2"/>
              <a:buChar char=""/>
            </a:pPr>
            <a:r>
              <a:rPr lang="zh-CN" altLang="en-US" sz="3200" b="0" strike="noStrike" spc="-1" dirty="0">
                <a:solidFill>
                  <a:srgbClr val="000000"/>
                </a:solidFill>
                <a:latin typeface="Arial"/>
              </a:rPr>
              <a:t>折射</a:t>
            </a:r>
            <a:endParaRPr lang="en-US" sz="3200" b="0" strike="noStrike" spc="-1" dirty="0">
              <a:solidFill>
                <a:srgbClr val="000000"/>
              </a:solidFill>
              <a:latin typeface="Arial"/>
            </a:endParaRPr>
          </a:p>
          <a:p>
            <a:pPr marL="341280" indent="-341280">
              <a:spcBef>
                <a:spcPts val="799"/>
              </a:spcBef>
              <a:buClr>
                <a:srgbClr val="17375E"/>
              </a:buClr>
              <a:buSzPct val="75000"/>
              <a:buFont typeface="Wingdings" charset="2"/>
              <a:buChar char=""/>
            </a:pPr>
            <a:r>
              <a:rPr lang="zh-CN" altLang="en-US" sz="3200" spc="-1" dirty="0">
                <a:solidFill>
                  <a:srgbClr val="000000"/>
                </a:solidFill>
                <a:latin typeface="Arial"/>
              </a:rPr>
              <a:t>色散</a:t>
            </a:r>
            <a:endParaRPr lang="en-US" sz="3200" spc="-1" dirty="0">
              <a:solidFill>
                <a:srgbClr val="000000"/>
              </a:solidFill>
              <a:latin typeface="Arial"/>
            </a:endParaRPr>
          </a:p>
          <a:p>
            <a:pPr marL="341280" indent="-341280">
              <a:lnSpc>
                <a:spcPct val="100000"/>
              </a:lnSpc>
              <a:spcBef>
                <a:spcPts val="799"/>
              </a:spcBef>
              <a:buClr>
                <a:srgbClr val="17375E"/>
              </a:buClr>
              <a:buSzPct val="75000"/>
              <a:buFont typeface="Wingdings" charset="2"/>
              <a:buChar char=""/>
            </a:pPr>
            <a:r>
              <a:rPr lang="zh-CN" altLang="en-US" sz="3200" spc="-1" dirty="0">
                <a:solidFill>
                  <a:srgbClr val="000000"/>
                </a:solidFill>
                <a:latin typeface="Arial"/>
              </a:rPr>
              <a:t>干涉</a:t>
            </a:r>
            <a:endParaRPr lang="en-US" sz="3200" spc="-1" dirty="0">
              <a:solidFill>
                <a:srgbClr val="000000"/>
              </a:solidFill>
              <a:latin typeface="Arial"/>
            </a:endParaRPr>
          </a:p>
          <a:p>
            <a:pPr marL="341280" indent="-341280">
              <a:spcBef>
                <a:spcPts val="799"/>
              </a:spcBef>
              <a:buClr>
                <a:srgbClr val="17375E"/>
              </a:buClr>
              <a:buSzPct val="75000"/>
              <a:buFont typeface="Wingdings" charset="2"/>
              <a:buChar char=""/>
            </a:pPr>
            <a:r>
              <a:rPr lang="zh-CN" altLang="en-US" sz="3200" spc="-1" dirty="0">
                <a:solidFill>
                  <a:srgbClr val="000000"/>
                </a:solidFill>
                <a:latin typeface="Arial"/>
              </a:rPr>
              <a:t>衍射</a:t>
            </a:r>
            <a:endParaRPr lang="en-US" sz="3200" spc="-1" dirty="0">
              <a:solidFill>
                <a:srgbClr val="000000"/>
              </a:solidFill>
              <a:latin typeface="Arial"/>
            </a:endParaRPr>
          </a:p>
        </p:txBody>
      </p:sp>
      <p:pic>
        <p:nvPicPr>
          <p:cNvPr id="241" name="图片 240"/>
          <p:cNvPicPr/>
          <p:nvPr/>
        </p:nvPicPr>
        <p:blipFill>
          <a:blip r:embed="rId2"/>
          <a:srcRect l="22792" r="25201" b="17087"/>
          <a:stretch/>
        </p:blipFill>
        <p:spPr>
          <a:xfrm>
            <a:off x="4938840" y="1417680"/>
            <a:ext cx="3932280" cy="4708440"/>
          </a:xfrm>
          <a:prstGeom prst="rect">
            <a:avLst/>
          </a:prstGeom>
          <a:ln>
            <a:noFill/>
          </a:ln>
        </p:spPr>
      </p:pic>
      <p:sp>
        <p:nvSpPr>
          <p:cNvPr id="242"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8527"/>
    </mc:Choice>
    <mc:Fallback>
      <p:transition spd="slow" advTm="852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100000"/>
              </a:lnSpc>
              <a:spcBef>
                <a:spcPts val="799"/>
              </a:spcBef>
              <a:buClr>
                <a:srgbClr val="17375E"/>
              </a:buClr>
              <a:buSzPct val="75000"/>
              <a:buFont typeface="Wingdings" charset="2"/>
              <a:buChar char=""/>
            </a:pPr>
            <a:r>
              <a:rPr lang="zh-CN" altLang="en-US" sz="3200" spc="-1" dirty="0">
                <a:solidFill>
                  <a:srgbClr val="000000"/>
                </a:solidFill>
                <a:latin typeface="Arial"/>
              </a:rPr>
              <a:t>折射</a:t>
            </a:r>
            <a:endParaRPr lang="en-US" sz="3200" spc="-1" dirty="0">
              <a:solidFill>
                <a:srgbClr val="000000"/>
              </a:solidFill>
              <a:latin typeface="Arial"/>
            </a:endParaRPr>
          </a:p>
          <a:p>
            <a:pPr marL="341280" indent="-341280">
              <a:lnSpc>
                <a:spcPct val="100000"/>
              </a:lnSpc>
              <a:spcBef>
                <a:spcPts val="799"/>
              </a:spcBef>
              <a:buClr>
                <a:srgbClr val="17375E"/>
              </a:buClr>
              <a:buSzPct val="75000"/>
              <a:buFont typeface="Wingdings" charset="2"/>
              <a:buChar char=""/>
            </a:pPr>
            <a:r>
              <a:rPr lang="zh-CN" altLang="en-US" sz="3200" spc="-1" dirty="0">
                <a:solidFill>
                  <a:srgbClr val="000000"/>
                </a:solidFill>
                <a:latin typeface="Arial"/>
              </a:rPr>
              <a:t>色散</a:t>
            </a:r>
            <a:endParaRPr lang="en-US" sz="3200" spc="-1" dirty="0">
              <a:solidFill>
                <a:srgbClr val="000000"/>
              </a:solidFill>
              <a:latin typeface="Arial"/>
            </a:endParaRPr>
          </a:p>
          <a:p>
            <a:pPr marL="341280" indent="-341280">
              <a:lnSpc>
                <a:spcPct val="100000"/>
              </a:lnSpc>
              <a:spcBef>
                <a:spcPts val="799"/>
              </a:spcBef>
              <a:buClr>
                <a:srgbClr val="17375E"/>
              </a:buClr>
              <a:buSzPct val="75000"/>
              <a:buFont typeface="Wingdings" charset="2"/>
              <a:buChar char=""/>
            </a:pPr>
            <a:r>
              <a:rPr lang="zh-CN" altLang="en-US" sz="3200" spc="-1" dirty="0">
                <a:solidFill>
                  <a:srgbClr val="000000"/>
                </a:solidFill>
                <a:latin typeface="Arial"/>
              </a:rPr>
              <a:t>干涉</a:t>
            </a:r>
            <a:endParaRPr lang="en-US" sz="3200" spc="-1" dirty="0">
              <a:solidFill>
                <a:srgbClr val="000000"/>
              </a:solidFill>
              <a:latin typeface="Arial"/>
            </a:endParaRPr>
          </a:p>
          <a:p>
            <a:pPr marL="341280" indent="-341280">
              <a:lnSpc>
                <a:spcPct val="100000"/>
              </a:lnSpc>
              <a:spcBef>
                <a:spcPts val="799"/>
              </a:spcBef>
              <a:buClr>
                <a:srgbClr val="17375E"/>
              </a:buClr>
              <a:buSzPct val="75000"/>
              <a:buFont typeface="Wingdings" charset="2"/>
              <a:buChar char=""/>
            </a:pPr>
            <a:r>
              <a:rPr lang="zh-CN" altLang="en-US" sz="3200" spc="-1" dirty="0">
                <a:solidFill>
                  <a:srgbClr val="000000"/>
                </a:solidFill>
                <a:latin typeface="Arial"/>
              </a:rPr>
              <a:t>衍射</a:t>
            </a:r>
            <a:endParaRPr lang="en-US" sz="3200" spc="-1" dirty="0">
              <a:solidFill>
                <a:srgbClr val="000000"/>
              </a:solidFill>
              <a:latin typeface="Arial"/>
            </a:endParaRPr>
          </a:p>
        </p:txBody>
      </p:sp>
      <p:pic>
        <p:nvPicPr>
          <p:cNvPr id="244" name="图片 243"/>
          <p:cNvPicPr/>
          <p:nvPr/>
        </p:nvPicPr>
        <p:blipFill>
          <a:blip r:embed="rId2">
            <a:lum bright="-40000" contrast="40000"/>
          </a:blip>
          <a:srcRect l="22792" r="25201" b="17087"/>
          <a:stretch/>
        </p:blipFill>
        <p:spPr>
          <a:xfrm>
            <a:off x="4938840" y="1417680"/>
            <a:ext cx="3932280" cy="4708440"/>
          </a:xfrm>
          <a:prstGeom prst="rect">
            <a:avLst/>
          </a:prstGeom>
          <a:ln>
            <a:noFill/>
          </a:ln>
        </p:spPr>
      </p:pic>
      <p:sp>
        <p:nvSpPr>
          <p:cNvPr id="245"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dirty="0">
                <a:solidFill>
                  <a:srgbClr val="4F81BD"/>
                </a:solidFill>
                <a:latin typeface="Arial"/>
              </a:rPr>
              <a:t>APPEARANCE OF RAINBOWS</a:t>
            </a:r>
            <a:endParaRPr lang="en-US" sz="3200" b="0" strike="noStrike" spc="-1" dirty="0">
              <a:solidFill>
                <a:srgbClr val="000000"/>
              </a:solidFill>
              <a:latin typeface="Arial"/>
            </a:endParaRPr>
          </a:p>
        </p:txBody>
      </p:sp>
    </p:spTree>
  </p:cSld>
  <p:clrMapOvr>
    <a:masterClrMapping/>
  </p:clrMapOvr>
  <p:transition spd="slow" advTm="1448">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100000"/>
              </a:lnSpc>
              <a:spcBef>
                <a:spcPts val="799"/>
              </a:spcBef>
              <a:buClr>
                <a:srgbClr val="17375E"/>
              </a:buClr>
              <a:buSzPct val="75000"/>
              <a:buFont typeface="Wingdings" charset="2"/>
              <a:buChar char=""/>
            </a:pPr>
            <a:r>
              <a:rPr lang="zh-CN" altLang="en-US" sz="3200" b="0" strike="noStrike" spc="-1" dirty="0">
                <a:solidFill>
                  <a:srgbClr val="000000"/>
                </a:solidFill>
                <a:latin typeface="Constantia"/>
                <a:ea typeface="Droid Sans Fallback"/>
              </a:rPr>
              <a:t>折射</a:t>
            </a:r>
            <a:endParaRPr lang="en-US" sz="3200" b="0" strike="noStrike" spc="-1" dirty="0">
              <a:solidFill>
                <a:srgbClr val="000000"/>
              </a:solidFill>
              <a:latin typeface="Arial"/>
            </a:endParaRPr>
          </a:p>
          <a:p>
            <a:pPr marL="341280" indent="-341280">
              <a:lnSpc>
                <a:spcPct val="100000"/>
              </a:lnSpc>
              <a:spcBef>
                <a:spcPts val="799"/>
              </a:spcBef>
              <a:buClr>
                <a:srgbClr val="17375E"/>
              </a:buClr>
              <a:buSzPct val="75000"/>
              <a:buFont typeface="Wingdings" charset="2"/>
              <a:buChar char=""/>
            </a:pPr>
            <a:r>
              <a:rPr lang="zh-CN" altLang="en-US" sz="3200" b="0" strike="noStrike" spc="-1" dirty="0">
                <a:solidFill>
                  <a:srgbClr val="000000"/>
                </a:solidFill>
                <a:latin typeface="Constantia"/>
                <a:ea typeface="Droid Sans Fallback"/>
              </a:rPr>
              <a:t>色散</a:t>
            </a:r>
            <a:endParaRPr lang="en-US" sz="3200" b="0" strike="noStrike" spc="-1" dirty="0">
              <a:solidFill>
                <a:srgbClr val="000000"/>
              </a:solidFill>
              <a:latin typeface="Arial"/>
            </a:endParaRPr>
          </a:p>
        </p:txBody>
      </p:sp>
      <p:pic>
        <p:nvPicPr>
          <p:cNvPr id="247" name="图片 246"/>
          <p:cNvPicPr/>
          <p:nvPr/>
        </p:nvPicPr>
        <p:blipFill>
          <a:blip r:embed="rId2"/>
          <a:stretch/>
        </p:blipFill>
        <p:spPr>
          <a:xfrm>
            <a:off x="3086280" y="4751280"/>
            <a:ext cx="1471320" cy="1374840"/>
          </a:xfrm>
          <a:prstGeom prst="rect">
            <a:avLst/>
          </a:prstGeom>
          <a:ln>
            <a:noFill/>
          </a:ln>
        </p:spPr>
      </p:pic>
      <p:pic>
        <p:nvPicPr>
          <p:cNvPr id="248" name="图片 247"/>
          <p:cNvPicPr/>
          <p:nvPr/>
        </p:nvPicPr>
        <p:blipFill>
          <a:blip r:embed="rId3">
            <a:lum bright="-40000" contrast="40000"/>
          </a:blip>
          <a:srcRect l="22792" r="25201" b="17087"/>
          <a:stretch/>
        </p:blipFill>
        <p:spPr>
          <a:xfrm>
            <a:off x="4938840" y="1417680"/>
            <a:ext cx="3932280" cy="4708440"/>
          </a:xfrm>
          <a:prstGeom prst="rect">
            <a:avLst/>
          </a:prstGeom>
          <a:ln>
            <a:noFill/>
          </a:ln>
        </p:spPr>
      </p:pic>
      <p:pic>
        <p:nvPicPr>
          <p:cNvPr id="249" name="图片 248"/>
          <p:cNvPicPr/>
          <p:nvPr/>
        </p:nvPicPr>
        <p:blipFill>
          <a:blip r:embed="rId4"/>
          <a:stretch/>
        </p:blipFill>
        <p:spPr>
          <a:xfrm>
            <a:off x="3086280" y="2301840"/>
            <a:ext cx="1643040" cy="1316160"/>
          </a:xfrm>
          <a:prstGeom prst="rect">
            <a:avLst/>
          </a:prstGeom>
          <a:ln>
            <a:noFill/>
          </a:ln>
        </p:spPr>
      </p:pic>
      <p:cxnSp>
        <p:nvCxnSpPr>
          <p:cNvPr id="250" name="Line 2"/>
          <p:cNvCxnSpPr/>
          <p:nvPr/>
        </p:nvCxnSpPr>
        <p:spPr>
          <a:xfrm flipV="1">
            <a:off x="4557600" y="5078520"/>
            <a:ext cx="2275200" cy="195480"/>
          </a:xfrm>
          <a:prstGeom prst="straightConnector1">
            <a:avLst/>
          </a:prstGeom>
          <a:ln w="28440">
            <a:solidFill>
              <a:srgbClr val="FF0000"/>
            </a:solidFill>
            <a:miter/>
          </a:ln>
        </p:spPr>
      </p:cxnSp>
      <p:cxnSp>
        <p:nvCxnSpPr>
          <p:cNvPr id="251" name="Line 3"/>
          <p:cNvCxnSpPr/>
          <p:nvPr/>
        </p:nvCxnSpPr>
        <p:spPr>
          <a:xfrm flipV="1">
            <a:off x="4709880" y="2659680"/>
            <a:ext cx="1370880" cy="136440"/>
          </a:xfrm>
          <a:prstGeom prst="straightConnector1">
            <a:avLst/>
          </a:prstGeom>
          <a:ln w="28440">
            <a:solidFill>
              <a:srgbClr val="FF0000"/>
            </a:solidFill>
            <a:miter/>
          </a:ln>
        </p:spPr>
      </p:cxnSp>
      <p:sp>
        <p:nvSpPr>
          <p:cNvPr id="252" name="CustomShape 4"/>
          <p:cNvSpPr/>
          <p:nvPr/>
        </p:nvSpPr>
        <p:spPr>
          <a:xfrm rot="20385000">
            <a:off x="6033960" y="1985760"/>
            <a:ext cx="1801800" cy="717480"/>
          </a:xfrm>
          <a:prstGeom prst="rect">
            <a:avLst/>
          </a:prstGeom>
          <a:noFill/>
          <a:ln w="19080">
            <a:solidFill>
              <a:srgbClr val="FF0000"/>
            </a:solidFill>
            <a:round/>
          </a:ln>
        </p:spPr>
        <p:style>
          <a:lnRef idx="0">
            <a:scrgbClr r="0" g="0" b="0"/>
          </a:lnRef>
          <a:fillRef idx="0">
            <a:scrgbClr r="0" g="0" b="0"/>
          </a:fillRef>
          <a:effectRef idx="0">
            <a:scrgbClr r="0" g="0" b="0"/>
          </a:effectRef>
          <a:fontRef idx="minor"/>
        </p:style>
      </p:sp>
      <p:sp>
        <p:nvSpPr>
          <p:cNvPr id="253" name="CustomShape 5"/>
          <p:cNvSpPr/>
          <p:nvPr/>
        </p:nvSpPr>
        <p:spPr>
          <a:xfrm rot="20238000">
            <a:off x="6779160" y="4530240"/>
            <a:ext cx="1604880" cy="469800"/>
          </a:xfrm>
          <a:prstGeom prst="rect">
            <a:avLst/>
          </a:prstGeom>
          <a:noFill/>
          <a:ln w="19080">
            <a:solidFill>
              <a:srgbClr val="FF0000"/>
            </a:solidFill>
            <a:round/>
          </a:ln>
        </p:spPr>
        <p:style>
          <a:lnRef idx="0">
            <a:scrgbClr r="0" g="0" b="0"/>
          </a:lnRef>
          <a:fillRef idx="0">
            <a:scrgbClr r="0" g="0" b="0"/>
          </a:fillRef>
          <a:effectRef idx="0">
            <a:scrgbClr r="0" g="0" b="0"/>
          </a:effectRef>
          <a:fontRef idx="minor"/>
        </p:style>
      </p:sp>
      <p:sp>
        <p:nvSpPr>
          <p:cNvPr id="254" name="CustomShape 6"/>
          <p:cNvSpPr/>
          <p:nvPr/>
        </p:nvSpPr>
        <p:spPr>
          <a:xfrm>
            <a:off x="1309680" y="2959200"/>
            <a:ext cx="186624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dirty="0">
                <a:solidFill>
                  <a:srgbClr val="000000"/>
                </a:solidFill>
                <a:latin typeface="Constantia"/>
                <a:ea typeface="Times New Roman"/>
              </a:rPr>
              <a:t>Secondary bow</a:t>
            </a:r>
            <a:endParaRPr lang="en-US" sz="1800" b="0" strike="noStrike" spc="-1" dirty="0">
              <a:solidFill>
                <a:srgbClr val="000000"/>
              </a:solidFill>
              <a:latin typeface="Arial"/>
            </a:endParaRPr>
          </a:p>
        </p:txBody>
      </p:sp>
      <p:sp>
        <p:nvSpPr>
          <p:cNvPr id="255" name="CustomShape 7"/>
          <p:cNvSpPr/>
          <p:nvPr/>
        </p:nvSpPr>
        <p:spPr>
          <a:xfrm>
            <a:off x="1474560" y="5273640"/>
            <a:ext cx="161172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a:solidFill>
                  <a:srgbClr val="000000"/>
                </a:solidFill>
                <a:latin typeface="Constantia"/>
                <a:ea typeface="Times New Roman"/>
              </a:rPr>
              <a:t>Primary bow</a:t>
            </a:r>
            <a:endParaRPr lang="en-US" sz="1800" b="0" strike="noStrike" spc="-1">
              <a:solidFill>
                <a:srgbClr val="000000"/>
              </a:solidFill>
              <a:latin typeface="Arial"/>
            </a:endParaRPr>
          </a:p>
        </p:txBody>
      </p:sp>
      <p:sp>
        <p:nvSpPr>
          <p:cNvPr id="256" name="CustomShape 8"/>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p:txBody>
      </p:sp>
    </p:spTree>
  </p:cSld>
  <p:clrMapOvr>
    <a:masterClrMapping/>
  </p:clrMapOvr>
  <p:transition spd="slow" advTm="44261">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100000"/>
              </a:lnSpc>
              <a:spcBef>
                <a:spcPts val="799"/>
              </a:spcBef>
              <a:buClr>
                <a:srgbClr val="17375E"/>
              </a:buClr>
              <a:buSzPct val="75000"/>
              <a:buFont typeface="Wingdings" charset="2"/>
              <a:buChar char=""/>
            </a:pPr>
            <a:r>
              <a:rPr lang="zh-CN" altLang="en-US" sz="3200" b="0" strike="noStrike" spc="-1" dirty="0">
                <a:solidFill>
                  <a:srgbClr val="000000"/>
                </a:solidFill>
                <a:latin typeface="Constantia"/>
                <a:ea typeface="Droid Sans Fallback"/>
              </a:rPr>
              <a:t>折射</a:t>
            </a:r>
            <a:endParaRPr lang="en-US" sz="3200" b="0" strike="noStrike" spc="-1" dirty="0">
              <a:solidFill>
                <a:srgbClr val="000000"/>
              </a:solidFill>
              <a:latin typeface="Arial"/>
            </a:endParaRPr>
          </a:p>
          <a:p>
            <a:pPr marL="341280" indent="-341280">
              <a:lnSpc>
                <a:spcPct val="100000"/>
              </a:lnSpc>
              <a:spcBef>
                <a:spcPts val="799"/>
              </a:spcBef>
              <a:buClr>
                <a:srgbClr val="17375E"/>
              </a:buClr>
              <a:buSzPct val="75000"/>
              <a:buFont typeface="Wingdings" charset="2"/>
              <a:buChar char=""/>
            </a:pPr>
            <a:r>
              <a:rPr lang="zh-CN" altLang="en-US" sz="3200" b="0" strike="noStrike" spc="-1" dirty="0">
                <a:solidFill>
                  <a:srgbClr val="000000"/>
                </a:solidFill>
                <a:latin typeface="Constantia"/>
                <a:ea typeface="Droid Sans Fallback"/>
              </a:rPr>
              <a:t>色散</a:t>
            </a:r>
            <a:endParaRPr lang="en-US" sz="3200" b="0" strike="noStrike" spc="-1" dirty="0">
              <a:solidFill>
                <a:srgbClr val="000000"/>
              </a:solidFill>
              <a:latin typeface="Arial"/>
            </a:endParaRPr>
          </a:p>
        </p:txBody>
      </p:sp>
      <p:pic>
        <p:nvPicPr>
          <p:cNvPr id="258" name="图片 257"/>
          <p:cNvPicPr/>
          <p:nvPr/>
        </p:nvPicPr>
        <p:blipFill>
          <a:blip r:embed="rId2"/>
          <a:stretch/>
        </p:blipFill>
        <p:spPr>
          <a:xfrm>
            <a:off x="3086280" y="4751280"/>
            <a:ext cx="1471320" cy="1374840"/>
          </a:xfrm>
          <a:prstGeom prst="rect">
            <a:avLst/>
          </a:prstGeom>
          <a:ln>
            <a:noFill/>
          </a:ln>
        </p:spPr>
      </p:pic>
      <p:pic>
        <p:nvPicPr>
          <p:cNvPr id="259" name="图片 258"/>
          <p:cNvPicPr/>
          <p:nvPr/>
        </p:nvPicPr>
        <p:blipFill>
          <a:blip r:embed="rId3">
            <a:lum bright="-40000" contrast="40000"/>
          </a:blip>
          <a:srcRect l="22792" r="25201" b="17087"/>
          <a:stretch/>
        </p:blipFill>
        <p:spPr>
          <a:xfrm>
            <a:off x="4938840" y="1417680"/>
            <a:ext cx="3932280" cy="4708440"/>
          </a:xfrm>
          <a:prstGeom prst="rect">
            <a:avLst/>
          </a:prstGeom>
          <a:ln>
            <a:noFill/>
          </a:ln>
        </p:spPr>
      </p:pic>
      <p:pic>
        <p:nvPicPr>
          <p:cNvPr id="260" name="图片 259"/>
          <p:cNvPicPr/>
          <p:nvPr/>
        </p:nvPicPr>
        <p:blipFill>
          <a:blip r:embed="rId4"/>
          <a:stretch/>
        </p:blipFill>
        <p:spPr>
          <a:xfrm>
            <a:off x="3086280" y="2301840"/>
            <a:ext cx="1643040" cy="1316160"/>
          </a:xfrm>
          <a:prstGeom prst="rect">
            <a:avLst/>
          </a:prstGeom>
          <a:ln>
            <a:noFill/>
          </a:ln>
        </p:spPr>
      </p:pic>
      <p:sp>
        <p:nvSpPr>
          <p:cNvPr id="261" name="CustomShape 2"/>
          <p:cNvSpPr/>
          <p:nvPr/>
        </p:nvSpPr>
        <p:spPr>
          <a:xfrm>
            <a:off x="1309680" y="2959200"/>
            <a:ext cx="186624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dirty="0">
                <a:solidFill>
                  <a:srgbClr val="000000"/>
                </a:solidFill>
                <a:latin typeface="Constantia"/>
                <a:ea typeface="Times New Roman"/>
              </a:rPr>
              <a:t>Secondary bow</a:t>
            </a:r>
            <a:endParaRPr lang="en-US" sz="1800" b="0" strike="noStrike" spc="-1" dirty="0">
              <a:solidFill>
                <a:srgbClr val="000000"/>
              </a:solidFill>
              <a:latin typeface="Arial"/>
            </a:endParaRPr>
          </a:p>
        </p:txBody>
      </p:sp>
      <p:sp>
        <p:nvSpPr>
          <p:cNvPr id="262" name="CustomShape 3"/>
          <p:cNvSpPr/>
          <p:nvPr/>
        </p:nvSpPr>
        <p:spPr>
          <a:xfrm>
            <a:off x="1474560" y="5273640"/>
            <a:ext cx="161172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a:solidFill>
                  <a:srgbClr val="000000"/>
                </a:solidFill>
                <a:latin typeface="Constantia"/>
                <a:ea typeface="Times New Roman"/>
              </a:rPr>
              <a:t>Primary bow</a:t>
            </a:r>
            <a:endParaRPr lang="en-US" sz="1800" b="0" strike="noStrike" spc="-1">
              <a:solidFill>
                <a:srgbClr val="000000"/>
              </a:solidFill>
              <a:latin typeface="Arial"/>
            </a:endParaRPr>
          </a:p>
        </p:txBody>
      </p:sp>
      <p:sp>
        <p:nvSpPr>
          <p:cNvPr id="263" name="CustomShape 4"/>
          <p:cNvSpPr/>
          <p:nvPr/>
        </p:nvSpPr>
        <p:spPr>
          <a:xfrm>
            <a:off x="1429200" y="4011480"/>
            <a:ext cx="255672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a:solidFill>
                  <a:srgbClr val="000000"/>
                </a:solidFill>
                <a:latin typeface="Constantia"/>
                <a:ea typeface="Times New Roman"/>
              </a:rPr>
              <a:t>Alexander Dark Band</a:t>
            </a:r>
            <a:endParaRPr lang="en-US" sz="1800" b="0" strike="noStrike" spc="-1">
              <a:solidFill>
                <a:srgbClr val="000000"/>
              </a:solidFill>
              <a:latin typeface="Arial"/>
            </a:endParaRPr>
          </a:p>
        </p:txBody>
      </p:sp>
      <p:cxnSp>
        <p:nvCxnSpPr>
          <p:cNvPr id="264" name="Line 5"/>
          <p:cNvCxnSpPr/>
          <p:nvPr/>
        </p:nvCxnSpPr>
        <p:spPr>
          <a:xfrm flipV="1">
            <a:off x="3981240" y="3328200"/>
            <a:ext cx="2858040" cy="872280"/>
          </a:xfrm>
          <a:prstGeom prst="straightConnector1">
            <a:avLst/>
          </a:prstGeom>
          <a:ln w="38160">
            <a:solidFill>
              <a:srgbClr val="FF0000"/>
            </a:solidFill>
            <a:miter/>
            <a:tailEnd type="triangle" w="med" len="med"/>
          </a:ln>
        </p:spPr>
      </p:cxnSp>
      <p:sp>
        <p:nvSpPr>
          <p:cNvPr id="265" name="CustomShape 6"/>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p:txBody>
      </p:sp>
    </p:spTree>
  </p:cSld>
  <p:clrMapOvr>
    <a:masterClrMapping/>
  </p:clrMapOvr>
  <p:transition spd="slow" advTm="2912">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BE477F0-2F12-432A-A2FE-73FA1768F972}"/>
              </a:ext>
            </a:extLst>
          </p:cNvPr>
          <p:cNvSpPr/>
          <p:nvPr/>
        </p:nvSpPr>
        <p:spPr>
          <a:xfrm>
            <a:off x="1188721" y="5734594"/>
            <a:ext cx="7955280" cy="143692"/>
          </a:xfrm>
          <a:prstGeom prst="rect">
            <a:avLst/>
          </a:prstGeom>
          <a:gradFill flip="none" rotWithShape="1">
            <a:gsLst>
              <a:gs pos="0">
                <a:schemeClr val="accent1">
                  <a:lumMod val="40000"/>
                  <a:lumOff val="60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5ED6D23-C378-4707-AF3B-290AF7C97F22}"/>
              </a:ext>
            </a:extLst>
          </p:cNvPr>
          <p:cNvSpPr txBox="1"/>
          <p:nvPr/>
        </p:nvSpPr>
        <p:spPr>
          <a:xfrm>
            <a:off x="286138" y="352344"/>
            <a:ext cx="2244525" cy="584775"/>
          </a:xfrm>
          <a:prstGeom prst="rect">
            <a:avLst/>
          </a:prstGeom>
          <a:noFill/>
        </p:spPr>
        <p:txBody>
          <a:bodyPr wrap="none" rtlCol="0">
            <a:spAutoFit/>
          </a:bodyPr>
          <a:lstStyle/>
          <a:p>
            <a:r>
              <a:rPr lang="en-US" altLang="zh-CN" sz="3200" b="1" dirty="0">
                <a:latin typeface="仿宋" panose="02010609060101010101" pitchFamily="49" charset="-122"/>
                <a:ea typeface="仿宋" panose="02010609060101010101" pitchFamily="49" charset="-122"/>
              </a:rPr>
              <a:t>·</a:t>
            </a:r>
            <a:r>
              <a:rPr lang="zh-CN" altLang="en-US" sz="3200" b="1" dirty="0">
                <a:latin typeface="仿宋" panose="02010609060101010101" pitchFamily="49" charset="-122"/>
                <a:ea typeface="仿宋" panose="02010609060101010101" pitchFamily="49" charset="-122"/>
              </a:rPr>
              <a:t>报告摘要</a:t>
            </a:r>
          </a:p>
        </p:txBody>
      </p:sp>
      <p:sp>
        <p:nvSpPr>
          <p:cNvPr id="4" name="矩形 3">
            <a:extLst>
              <a:ext uri="{FF2B5EF4-FFF2-40B4-BE49-F238E27FC236}">
                <a16:creationId xmlns:a16="http://schemas.microsoft.com/office/drawing/2014/main" id="{3124A818-84F1-40C4-86A3-8689A6B69B94}"/>
              </a:ext>
            </a:extLst>
          </p:cNvPr>
          <p:cNvSpPr/>
          <p:nvPr/>
        </p:nvSpPr>
        <p:spPr>
          <a:xfrm>
            <a:off x="837429" y="1929556"/>
            <a:ext cx="7735147" cy="2862322"/>
          </a:xfrm>
          <a:prstGeom prst="rect">
            <a:avLst/>
          </a:prstGeom>
        </p:spPr>
        <p:txBody>
          <a:bodyPr wrap="square">
            <a:spAutoFit/>
          </a:bodyPr>
          <a:lstStyle/>
          <a:p>
            <a:r>
              <a:rPr lang="zh-CN" altLang="zh-CN" dirty="0"/>
              <a:t>在</a:t>
            </a:r>
            <a:r>
              <a:rPr lang="zh-CN" altLang="en-US" dirty="0"/>
              <a:t>该论</a:t>
            </a:r>
            <a:r>
              <a:rPr lang="zh-CN" altLang="zh-CN" dirty="0"/>
              <a:t>文中，</a:t>
            </a:r>
            <a:r>
              <a:rPr lang="zh-CN" altLang="en-US" dirty="0"/>
              <a:t>作者</a:t>
            </a:r>
            <a:r>
              <a:rPr lang="zh-CN" altLang="zh-CN" dirty="0"/>
              <a:t>提出了一个基于物理模拟的彩虹模型。先前用于模拟彩虹的技术使用几何光学（光线追踪）或</a:t>
            </a:r>
            <a:r>
              <a:rPr lang="en-US" altLang="zh-CN" dirty="0"/>
              <a:t>Lorenz-Mie</a:t>
            </a:r>
            <a:r>
              <a:rPr lang="zh-CN" altLang="zh-CN" dirty="0"/>
              <a:t>理论。</a:t>
            </a:r>
            <a:r>
              <a:rPr lang="en-US" altLang="zh-CN" dirty="0"/>
              <a:t>Lorenz-Mie</a:t>
            </a:r>
            <a:r>
              <a:rPr lang="zh-CN" altLang="zh-CN" dirty="0"/>
              <a:t>理论是迄今为止最准确的技术，因为它考虑了诸如色散，偏振，干涉和衍射等光学效应。这些效果对于准确模拟彩虹至关重要。但是，由于</a:t>
            </a:r>
            <a:r>
              <a:rPr lang="en-US" altLang="zh-CN" dirty="0"/>
              <a:t>Lorenz-Mie</a:t>
            </a:r>
            <a:r>
              <a:rPr lang="zh-CN" altLang="zh-CN" dirty="0"/>
              <a:t>理论仅限于球形</a:t>
            </a:r>
            <a:r>
              <a:rPr lang="zh-CN" altLang="en-US" dirty="0"/>
              <a:t>水滴</a:t>
            </a:r>
            <a:r>
              <a:rPr lang="zh-CN" altLang="zh-CN" dirty="0"/>
              <a:t>的散射，因此它不能应用于非球形的实际雨滴，尤其是对于较大的雨滴。</a:t>
            </a:r>
            <a:r>
              <a:rPr lang="zh-CN" altLang="en-US" dirty="0"/>
              <a:t>作者</a:t>
            </a:r>
            <a:r>
              <a:rPr lang="zh-CN" altLang="zh-CN" dirty="0"/>
              <a:t>提出了第一个模拟光的波前与基于物理的水滴形状的相互作用的综合技术。</a:t>
            </a:r>
            <a:r>
              <a:rPr lang="zh-CN" altLang="en-US" dirty="0"/>
              <a:t>作者</a:t>
            </a:r>
            <a:r>
              <a:rPr lang="zh-CN" altLang="zh-CN" dirty="0"/>
              <a:t>的技术基于扩展的光线跟踪以解决色散，偏振，干涉和衍射问题。</a:t>
            </a:r>
            <a:r>
              <a:rPr lang="zh-CN" altLang="en-US" dirty="0"/>
              <a:t>作者</a:t>
            </a:r>
            <a:r>
              <a:rPr lang="zh-CN" altLang="zh-CN" dirty="0"/>
              <a:t>的模型与球形粒子的</a:t>
            </a:r>
            <a:r>
              <a:rPr lang="en-US" altLang="zh-CN" dirty="0"/>
              <a:t>Lorenz-Mie</a:t>
            </a:r>
            <a:r>
              <a:rPr lang="zh-CN" altLang="zh-CN" dirty="0"/>
              <a:t>理论相符，但它也可以对非球形粒子进行准确的模拟。它可以模拟许多不同的彩虹现象，包括双彩虹以及多重彩虹。</a:t>
            </a:r>
            <a:endParaRPr lang="zh-CN" altLang="zh-CN" dirty="0">
              <a:effectLst/>
            </a:endParaRPr>
          </a:p>
        </p:txBody>
      </p:sp>
    </p:spTree>
    <p:extLst>
      <p:ext uri="{BB962C8B-B14F-4D97-AF65-F5344CB8AC3E}">
        <p14:creationId xmlns:p14="http://schemas.microsoft.com/office/powerpoint/2010/main" val="4289377374"/>
      </p:ext>
    </p:extLst>
  </p:cSld>
  <p:clrMapOvr>
    <a:masterClrMapping/>
  </p:clrMapOvr>
  <mc:AlternateContent xmlns:mc="http://schemas.openxmlformats.org/markup-compatibility/2006">
    <mc:Choice xmlns:p14="http://schemas.microsoft.com/office/powerpoint/2010/main" Requires="p14">
      <p:transition spd="slow" p14:dur="2000" advTm="71057"/>
    </mc:Choice>
    <mc:Fallback>
      <p:transition spd="slow" advTm="7105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100000"/>
              </a:lnSpc>
              <a:spcBef>
                <a:spcPts val="799"/>
              </a:spcBef>
              <a:buClr>
                <a:srgbClr val="17375E"/>
              </a:buClr>
              <a:buSzPct val="75000"/>
              <a:buFont typeface="Wingdings" charset="2"/>
              <a:buChar char=""/>
            </a:pPr>
            <a:r>
              <a:rPr lang="zh-CN" altLang="en-US" sz="3200" b="0" strike="noStrike" spc="-1" dirty="0">
                <a:solidFill>
                  <a:srgbClr val="000000"/>
                </a:solidFill>
                <a:latin typeface="Constantia"/>
                <a:ea typeface="Droid Sans Fallback"/>
              </a:rPr>
              <a:t>干涉</a:t>
            </a:r>
            <a:endParaRPr lang="en-US" sz="3200" b="0" strike="noStrike" spc="-1" dirty="0">
              <a:solidFill>
                <a:srgbClr val="000000"/>
              </a:solidFill>
              <a:latin typeface="Arial"/>
            </a:endParaRPr>
          </a:p>
        </p:txBody>
      </p:sp>
      <p:pic>
        <p:nvPicPr>
          <p:cNvPr id="267" name="图片 266"/>
          <p:cNvPicPr/>
          <p:nvPr/>
        </p:nvPicPr>
        <p:blipFill>
          <a:blip r:embed="rId2">
            <a:lum bright="-40000" contrast="40000"/>
          </a:blip>
          <a:srcRect l="22792" r="25201" b="17087"/>
          <a:stretch/>
        </p:blipFill>
        <p:spPr>
          <a:xfrm>
            <a:off x="4938840" y="1417680"/>
            <a:ext cx="3932280" cy="4708440"/>
          </a:xfrm>
          <a:prstGeom prst="rect">
            <a:avLst/>
          </a:prstGeom>
          <a:ln>
            <a:noFill/>
          </a:ln>
        </p:spPr>
      </p:pic>
      <p:pic>
        <p:nvPicPr>
          <p:cNvPr id="268" name="图片 267"/>
          <p:cNvPicPr/>
          <p:nvPr/>
        </p:nvPicPr>
        <p:blipFill>
          <a:blip r:embed="rId3"/>
          <a:stretch/>
        </p:blipFill>
        <p:spPr>
          <a:xfrm>
            <a:off x="1311120" y="2313000"/>
            <a:ext cx="3378240" cy="3133800"/>
          </a:xfrm>
          <a:prstGeom prst="rect">
            <a:avLst/>
          </a:prstGeom>
          <a:ln>
            <a:noFill/>
          </a:ln>
        </p:spPr>
      </p:pic>
      <p:sp>
        <p:nvSpPr>
          <p:cNvPr id="269" name="CustomShape 2"/>
          <p:cNvSpPr/>
          <p:nvPr/>
        </p:nvSpPr>
        <p:spPr>
          <a:xfrm rot="19969200">
            <a:off x="6701040" y="4555440"/>
            <a:ext cx="1781280" cy="490680"/>
          </a:xfrm>
          <a:prstGeom prst="rect">
            <a:avLst/>
          </a:prstGeom>
          <a:noFill/>
          <a:ln w="19080">
            <a:solidFill>
              <a:srgbClr val="FF0000"/>
            </a:solidFill>
            <a:round/>
          </a:ln>
        </p:spPr>
        <p:style>
          <a:lnRef idx="0">
            <a:scrgbClr r="0" g="0" b="0"/>
          </a:lnRef>
          <a:fillRef idx="0">
            <a:scrgbClr r="0" g="0" b="0"/>
          </a:fillRef>
          <a:effectRef idx="0">
            <a:scrgbClr r="0" g="0" b="0"/>
          </a:effectRef>
          <a:fontRef idx="minor"/>
        </p:style>
      </p:sp>
      <p:sp>
        <p:nvSpPr>
          <p:cNvPr id="270" name="CustomShape 3"/>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p:txBody>
      </p:sp>
    </p:spTree>
  </p:cSld>
  <p:clrMapOvr>
    <a:masterClrMapping/>
  </p:clrMapOvr>
  <p:transition spd="slow" advTm="11374">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100000"/>
              </a:lnSpc>
              <a:spcBef>
                <a:spcPts val="799"/>
              </a:spcBef>
              <a:buClr>
                <a:srgbClr val="17375E"/>
              </a:buClr>
              <a:buSzPct val="75000"/>
              <a:buFont typeface="Wingdings" charset="2"/>
              <a:buChar char=""/>
            </a:pPr>
            <a:r>
              <a:rPr lang="zh-CN" altLang="en-US" sz="3200" b="0" strike="noStrike" spc="-1" dirty="0">
                <a:solidFill>
                  <a:srgbClr val="000000"/>
                </a:solidFill>
                <a:latin typeface="Constantia"/>
                <a:ea typeface="Droid Sans Fallback"/>
              </a:rPr>
              <a:t>衍射</a:t>
            </a:r>
            <a:endParaRPr lang="en-US" sz="3200" b="0" strike="noStrike" spc="-1" dirty="0">
              <a:solidFill>
                <a:srgbClr val="000000"/>
              </a:solidFill>
              <a:latin typeface="Arial"/>
            </a:endParaRPr>
          </a:p>
        </p:txBody>
      </p:sp>
      <p:pic>
        <p:nvPicPr>
          <p:cNvPr id="272" name="图片 271"/>
          <p:cNvPicPr/>
          <p:nvPr/>
        </p:nvPicPr>
        <p:blipFill>
          <a:blip r:embed="rId2">
            <a:lum bright="-40000" contrast="40000"/>
          </a:blip>
          <a:srcRect l="22792" r="25201" b="17087"/>
          <a:stretch/>
        </p:blipFill>
        <p:spPr>
          <a:xfrm>
            <a:off x="4938840" y="1417680"/>
            <a:ext cx="3932280" cy="4708440"/>
          </a:xfrm>
          <a:prstGeom prst="rect">
            <a:avLst/>
          </a:prstGeom>
          <a:ln>
            <a:noFill/>
          </a:ln>
        </p:spPr>
      </p:pic>
      <p:sp>
        <p:nvSpPr>
          <p:cNvPr id="273" name="CustomShape 2"/>
          <p:cNvSpPr/>
          <p:nvPr/>
        </p:nvSpPr>
        <p:spPr>
          <a:xfrm rot="20230800">
            <a:off x="6321960" y="4301640"/>
            <a:ext cx="1820880" cy="295200"/>
          </a:xfrm>
          <a:prstGeom prst="rect">
            <a:avLst/>
          </a:prstGeom>
          <a:noFill/>
          <a:ln w="19080">
            <a:solidFill>
              <a:srgbClr val="FF0000"/>
            </a:solidFill>
            <a:round/>
          </a:ln>
        </p:spPr>
        <p:style>
          <a:lnRef idx="0">
            <a:scrgbClr r="0" g="0" b="0"/>
          </a:lnRef>
          <a:fillRef idx="0">
            <a:scrgbClr r="0" g="0" b="0"/>
          </a:fillRef>
          <a:effectRef idx="0">
            <a:scrgbClr r="0" g="0" b="0"/>
          </a:effectRef>
          <a:fontRef idx="minor"/>
        </p:style>
      </p:sp>
      <p:sp>
        <p:nvSpPr>
          <p:cNvPr id="274" name="CustomShape 3"/>
          <p:cNvSpPr/>
          <p:nvPr/>
        </p:nvSpPr>
        <p:spPr>
          <a:xfrm rot="20224200">
            <a:off x="5763600" y="2357640"/>
            <a:ext cx="1949400" cy="466920"/>
          </a:xfrm>
          <a:prstGeom prst="rect">
            <a:avLst/>
          </a:prstGeom>
          <a:noFill/>
          <a:ln w="19080">
            <a:solidFill>
              <a:srgbClr val="FF0000"/>
            </a:solidFill>
            <a:round/>
          </a:ln>
        </p:spPr>
        <p:style>
          <a:lnRef idx="0">
            <a:scrgbClr r="0" g="0" b="0"/>
          </a:lnRef>
          <a:fillRef idx="0">
            <a:scrgbClr r="0" g="0" b="0"/>
          </a:fillRef>
          <a:effectRef idx="0">
            <a:scrgbClr r="0" g="0" b="0"/>
          </a:effectRef>
          <a:fontRef idx="minor"/>
        </p:style>
      </p:sp>
      <p:pic>
        <p:nvPicPr>
          <p:cNvPr id="275" name="图片 274"/>
          <p:cNvPicPr/>
          <p:nvPr/>
        </p:nvPicPr>
        <p:blipFill>
          <a:blip r:embed="rId3"/>
          <a:stretch/>
        </p:blipFill>
        <p:spPr>
          <a:xfrm>
            <a:off x="1201680" y="2465280"/>
            <a:ext cx="3560760" cy="2811600"/>
          </a:xfrm>
          <a:prstGeom prst="rect">
            <a:avLst/>
          </a:prstGeom>
          <a:ln>
            <a:noFill/>
          </a:ln>
        </p:spPr>
      </p:pic>
      <p:sp>
        <p:nvSpPr>
          <p:cNvPr id="276" name="CustomShape 4"/>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p:txBody>
      </p:sp>
    </p:spTree>
  </p:cSld>
  <p:clrMapOvr>
    <a:masterClrMapping/>
  </p:clrMapOvr>
  <p:transition spd="slow" advTm="12571">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CustomShape 1"/>
          <p:cNvSpPr/>
          <p:nvPr/>
        </p:nvSpPr>
        <p:spPr>
          <a:xfrm>
            <a:off x="1201680" y="1417680"/>
            <a:ext cx="7485120" cy="48466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80000"/>
              </a:lnSpc>
              <a:spcBef>
                <a:spcPts val="624"/>
              </a:spcBef>
              <a:buClr>
                <a:srgbClr val="17375E"/>
              </a:buClr>
              <a:buSzPct val="75000"/>
              <a:buFont typeface="Wingdings" charset="2"/>
              <a:buChar char=""/>
            </a:pPr>
            <a:r>
              <a:rPr lang="en-US" sz="2500" b="0" strike="noStrike" spc="-1" dirty="0">
                <a:solidFill>
                  <a:srgbClr val="000000"/>
                </a:solidFill>
                <a:latin typeface="Constantia"/>
                <a:ea typeface="Droid Sans Fallback"/>
              </a:rPr>
              <a:t>Ray Optics</a:t>
            </a:r>
            <a:endParaRPr lang="en-US" sz="2500" b="0" strike="noStrike" spc="-1" dirty="0">
              <a:solidFill>
                <a:srgbClr val="000000"/>
              </a:solidFill>
              <a:latin typeface="Arial"/>
            </a:endParaRPr>
          </a:p>
          <a:p>
            <a:pPr marL="741240" lvl="1" indent="-284040">
              <a:lnSpc>
                <a:spcPct val="80000"/>
              </a:lnSpc>
              <a:spcBef>
                <a:spcPts val="550"/>
              </a:spcBef>
              <a:buClr>
                <a:srgbClr val="000000"/>
              </a:buClr>
              <a:buFont typeface="Arial"/>
              <a:buChar char="–"/>
            </a:pPr>
            <a:r>
              <a:rPr lang="en-US" sz="2200" b="0" strike="noStrike" spc="-1" dirty="0">
                <a:solidFill>
                  <a:srgbClr val="000000"/>
                </a:solidFill>
                <a:latin typeface="Constantia"/>
                <a:ea typeface="Droid Sans Fallback"/>
              </a:rPr>
              <a:t>Aristotle </a:t>
            </a:r>
            <a:r>
              <a:rPr lang="en-US" sz="2200" b="0" strike="noStrike" spc="-1" dirty="0">
                <a:solidFill>
                  <a:srgbClr val="000000"/>
                </a:solidFill>
                <a:latin typeface="Times New Roman"/>
                <a:ea typeface="Times New Roman"/>
              </a:rPr>
              <a:t>384-322</a:t>
            </a:r>
            <a:r>
              <a:rPr lang="en-US" sz="2200" b="0" strike="noStrike" spc="-1" dirty="0">
                <a:solidFill>
                  <a:srgbClr val="000000"/>
                </a:solidFill>
                <a:latin typeface="Constantia"/>
                <a:ea typeface="Droid Sans Fallback"/>
              </a:rPr>
              <a:t> BC</a:t>
            </a:r>
            <a:endParaRPr lang="en-US" sz="2200" b="0" strike="noStrike" spc="-1" dirty="0">
              <a:solidFill>
                <a:srgbClr val="000000"/>
              </a:solidFill>
              <a:latin typeface="Arial"/>
            </a:endParaRPr>
          </a:p>
          <a:p>
            <a:pPr marL="741240" lvl="1" indent="-284040">
              <a:lnSpc>
                <a:spcPct val="80000"/>
              </a:lnSpc>
              <a:spcBef>
                <a:spcPts val="550"/>
              </a:spcBef>
              <a:buClr>
                <a:srgbClr val="000000"/>
              </a:buClr>
              <a:buFont typeface="Arial"/>
              <a:buChar char="–"/>
            </a:pPr>
            <a:r>
              <a:rPr lang="en-US" sz="2200" b="0" strike="noStrike" spc="-1" dirty="0">
                <a:solidFill>
                  <a:srgbClr val="000000"/>
                </a:solidFill>
                <a:latin typeface="Constantia"/>
                <a:ea typeface="Droid Sans Fallback"/>
              </a:rPr>
              <a:t>Descartes </a:t>
            </a:r>
            <a:r>
              <a:rPr lang="en-US" sz="2200" b="0" strike="noStrike" spc="-1" dirty="0">
                <a:solidFill>
                  <a:srgbClr val="000000"/>
                </a:solidFill>
                <a:latin typeface="Times New Roman"/>
                <a:ea typeface="Times New Roman"/>
              </a:rPr>
              <a:t>1637</a:t>
            </a:r>
            <a:endParaRPr lang="en-US" sz="2200" b="0" strike="noStrike" spc="-1" dirty="0">
              <a:solidFill>
                <a:srgbClr val="000000"/>
              </a:solidFill>
              <a:latin typeface="Arial"/>
            </a:endParaRPr>
          </a:p>
          <a:p>
            <a:pPr marL="741240" lvl="1" indent="-284040">
              <a:lnSpc>
                <a:spcPct val="80000"/>
              </a:lnSpc>
              <a:spcBef>
                <a:spcPts val="550"/>
              </a:spcBef>
              <a:buClr>
                <a:srgbClr val="000000"/>
              </a:buClr>
              <a:buFont typeface="Arial"/>
              <a:buChar char="–"/>
            </a:pPr>
            <a:r>
              <a:rPr lang="en-US" sz="2200" b="0" strike="noStrike" spc="-1" dirty="0">
                <a:solidFill>
                  <a:srgbClr val="000000"/>
                </a:solidFill>
                <a:latin typeface="Constantia"/>
                <a:ea typeface="Droid Sans Fallback"/>
              </a:rPr>
              <a:t>…</a:t>
            </a:r>
            <a:endParaRPr lang="en-US" sz="2200" b="0" strike="noStrike" spc="-1" dirty="0">
              <a:solidFill>
                <a:srgbClr val="000000"/>
              </a:solidFill>
              <a:latin typeface="Arial"/>
            </a:endParaRPr>
          </a:p>
          <a:p>
            <a:pPr marL="741240" lvl="1" indent="-284040">
              <a:lnSpc>
                <a:spcPct val="80000"/>
              </a:lnSpc>
              <a:spcBef>
                <a:spcPts val="550"/>
              </a:spcBef>
              <a:buClr>
                <a:srgbClr val="000000"/>
              </a:buClr>
              <a:buFont typeface="Arial"/>
              <a:buChar char="–"/>
            </a:pPr>
            <a:r>
              <a:rPr lang="en-US" sz="2200" b="0" strike="noStrike" spc="-1" dirty="0">
                <a:solidFill>
                  <a:srgbClr val="000000"/>
                </a:solidFill>
                <a:latin typeface="Constantia"/>
                <a:ea typeface="Droid Sans Fallback"/>
              </a:rPr>
              <a:t>Musgrave </a:t>
            </a:r>
            <a:r>
              <a:rPr lang="en-US" sz="2200" b="0" strike="noStrike" spc="-1" dirty="0">
                <a:solidFill>
                  <a:srgbClr val="000000"/>
                </a:solidFill>
                <a:latin typeface="Times New Roman"/>
                <a:ea typeface="Times New Roman"/>
              </a:rPr>
              <a:t>1989</a:t>
            </a:r>
            <a:endParaRPr lang="en-US" sz="2200" b="0" strike="noStrike" spc="-1" dirty="0">
              <a:solidFill>
                <a:srgbClr val="000000"/>
              </a:solidFill>
              <a:latin typeface="Arial"/>
            </a:endParaRPr>
          </a:p>
          <a:p>
            <a:pPr marL="741240" lvl="1" indent="-284040">
              <a:lnSpc>
                <a:spcPct val="80000"/>
              </a:lnSpc>
              <a:spcBef>
                <a:spcPts val="550"/>
              </a:spcBef>
              <a:buClr>
                <a:srgbClr val="000000"/>
              </a:buClr>
              <a:buFont typeface="Arial"/>
              <a:buChar char="–"/>
            </a:pPr>
            <a:r>
              <a:rPr lang="en-US" sz="2200" b="0" strike="noStrike" spc="-1" dirty="0" err="1">
                <a:solidFill>
                  <a:srgbClr val="000000"/>
                </a:solidFill>
                <a:latin typeface="Constantia"/>
                <a:ea typeface="Droid Sans Fallback"/>
              </a:rPr>
              <a:t>Frisvad</a:t>
            </a:r>
            <a:r>
              <a:rPr lang="en-US" sz="2200" b="0" strike="noStrike" spc="-1" dirty="0">
                <a:solidFill>
                  <a:srgbClr val="000000"/>
                </a:solidFill>
                <a:latin typeface="Constantia"/>
                <a:ea typeface="Droid Sans Fallback"/>
              </a:rPr>
              <a:t> et al. </a:t>
            </a:r>
            <a:r>
              <a:rPr lang="en-US" sz="2200" b="0" strike="noStrike" spc="-1" dirty="0">
                <a:solidFill>
                  <a:srgbClr val="000000"/>
                </a:solidFill>
                <a:latin typeface="Times New Roman"/>
                <a:ea typeface="Times New Roman"/>
              </a:rPr>
              <a:t>2007</a:t>
            </a:r>
            <a:endParaRPr lang="en-US" sz="2200" b="0" strike="noStrike" spc="-1" dirty="0">
              <a:solidFill>
                <a:srgbClr val="000000"/>
              </a:solidFill>
              <a:latin typeface="Arial"/>
            </a:endParaRPr>
          </a:p>
          <a:p>
            <a:pPr marL="341280" indent="-341280">
              <a:lnSpc>
                <a:spcPct val="80000"/>
              </a:lnSpc>
              <a:spcBef>
                <a:spcPts val="624"/>
              </a:spcBef>
              <a:buClr>
                <a:srgbClr val="17375E"/>
              </a:buClr>
              <a:buSzPct val="75000"/>
              <a:buFont typeface="Wingdings" charset="2"/>
              <a:buChar char=""/>
            </a:pPr>
            <a:r>
              <a:rPr lang="en-US" sz="2500" b="0" strike="noStrike" spc="-1" dirty="0">
                <a:solidFill>
                  <a:srgbClr val="000000"/>
                </a:solidFill>
                <a:latin typeface="Constantia"/>
                <a:ea typeface="Droid Sans Fallback"/>
              </a:rPr>
              <a:t>Lorenz-Mie</a:t>
            </a:r>
            <a:r>
              <a:rPr lang="en-US" sz="2200" b="0" strike="noStrike" spc="-1" dirty="0">
                <a:solidFill>
                  <a:srgbClr val="000000"/>
                </a:solidFill>
                <a:latin typeface="Constantia"/>
                <a:ea typeface="Droid Sans Fallback"/>
              </a:rPr>
              <a:t> </a:t>
            </a:r>
            <a:r>
              <a:rPr lang="en-US" sz="2500" b="0" strike="noStrike" spc="-1" dirty="0">
                <a:solidFill>
                  <a:srgbClr val="000000"/>
                </a:solidFill>
                <a:latin typeface="Constantia"/>
                <a:ea typeface="Droid Sans Fallback"/>
              </a:rPr>
              <a:t>Theory</a:t>
            </a:r>
            <a:endParaRPr lang="en-US" sz="2500" b="0" strike="noStrike" spc="-1" dirty="0">
              <a:solidFill>
                <a:srgbClr val="000000"/>
              </a:solidFill>
              <a:latin typeface="Arial"/>
            </a:endParaRPr>
          </a:p>
          <a:p>
            <a:pPr marL="741240" lvl="1" indent="-284040">
              <a:lnSpc>
                <a:spcPct val="80000"/>
              </a:lnSpc>
              <a:spcBef>
                <a:spcPts val="550"/>
              </a:spcBef>
              <a:buClr>
                <a:srgbClr val="000000"/>
              </a:buClr>
              <a:buFont typeface="Arial"/>
              <a:buChar char="–"/>
            </a:pPr>
            <a:r>
              <a:rPr lang="en-US" sz="2200" b="0" strike="noStrike" spc="-1" dirty="0" err="1">
                <a:solidFill>
                  <a:srgbClr val="000000"/>
                </a:solidFill>
                <a:latin typeface="Constantia"/>
                <a:ea typeface="Droid Sans Fallback"/>
              </a:rPr>
              <a:t>Jakel</a:t>
            </a:r>
            <a:r>
              <a:rPr lang="en-US" sz="2200" b="0" strike="noStrike" spc="-1" dirty="0">
                <a:solidFill>
                  <a:srgbClr val="000000"/>
                </a:solidFill>
                <a:latin typeface="Constantia"/>
                <a:ea typeface="Droid Sans Fallback"/>
              </a:rPr>
              <a:t> and Walter </a:t>
            </a:r>
            <a:r>
              <a:rPr lang="en-US" sz="2200" b="0" strike="noStrike" spc="-1" dirty="0">
                <a:solidFill>
                  <a:srgbClr val="000000"/>
                </a:solidFill>
                <a:latin typeface="Times New Roman"/>
                <a:ea typeface="Times New Roman"/>
              </a:rPr>
              <a:t>1997</a:t>
            </a:r>
            <a:endParaRPr lang="en-US" sz="2200" b="0" strike="noStrike" spc="-1" dirty="0">
              <a:solidFill>
                <a:srgbClr val="000000"/>
              </a:solidFill>
              <a:latin typeface="Arial"/>
            </a:endParaRPr>
          </a:p>
          <a:p>
            <a:pPr marL="741240" lvl="1" indent="-284040">
              <a:lnSpc>
                <a:spcPct val="80000"/>
              </a:lnSpc>
              <a:spcBef>
                <a:spcPts val="550"/>
              </a:spcBef>
              <a:buClr>
                <a:srgbClr val="000000"/>
              </a:buClr>
              <a:buFont typeface="Arial"/>
              <a:buChar char="–"/>
            </a:pPr>
            <a:r>
              <a:rPr lang="en-US" sz="2200" b="0" strike="noStrike" spc="-1" dirty="0">
                <a:solidFill>
                  <a:srgbClr val="000000"/>
                </a:solidFill>
                <a:latin typeface="Constantia"/>
                <a:ea typeface="Droid Sans Fallback"/>
              </a:rPr>
              <a:t>Lee </a:t>
            </a:r>
            <a:r>
              <a:rPr lang="en-US" sz="2200" b="0" strike="noStrike" spc="-1" dirty="0">
                <a:solidFill>
                  <a:srgbClr val="000000"/>
                </a:solidFill>
                <a:latin typeface="Times New Roman"/>
                <a:ea typeface="Times New Roman"/>
              </a:rPr>
              <a:t>1998</a:t>
            </a:r>
            <a:endParaRPr lang="en-US" sz="2200" b="0" strike="noStrike" spc="-1" dirty="0">
              <a:solidFill>
                <a:srgbClr val="000000"/>
              </a:solidFill>
              <a:latin typeface="Arial"/>
            </a:endParaRPr>
          </a:p>
          <a:p>
            <a:pPr marL="741240" lvl="1" indent="-284040">
              <a:lnSpc>
                <a:spcPct val="80000"/>
              </a:lnSpc>
              <a:spcBef>
                <a:spcPts val="550"/>
              </a:spcBef>
              <a:buClr>
                <a:srgbClr val="000000"/>
              </a:buClr>
              <a:buFont typeface="Arial"/>
              <a:buChar char="–"/>
            </a:pPr>
            <a:r>
              <a:rPr lang="en-US" sz="2200" b="0" strike="noStrike" spc="-1" dirty="0" err="1">
                <a:solidFill>
                  <a:srgbClr val="000000"/>
                </a:solidFill>
                <a:latin typeface="Constantia"/>
                <a:ea typeface="Droid Sans Fallback"/>
              </a:rPr>
              <a:t>Laven</a:t>
            </a:r>
            <a:r>
              <a:rPr lang="en-US" sz="2200" b="0" strike="noStrike" spc="-1" dirty="0">
                <a:solidFill>
                  <a:srgbClr val="000000"/>
                </a:solidFill>
                <a:latin typeface="Constantia"/>
                <a:ea typeface="Droid Sans Fallback"/>
              </a:rPr>
              <a:t> </a:t>
            </a:r>
            <a:r>
              <a:rPr lang="en-US" sz="2200" b="0" strike="noStrike" spc="-1" dirty="0">
                <a:solidFill>
                  <a:srgbClr val="000000"/>
                </a:solidFill>
                <a:latin typeface="Times New Roman"/>
                <a:ea typeface="Times New Roman"/>
              </a:rPr>
              <a:t>2003</a:t>
            </a:r>
            <a:r>
              <a:rPr lang="en-US" sz="2200" b="0" strike="noStrike" spc="-1" dirty="0">
                <a:solidFill>
                  <a:srgbClr val="000000"/>
                </a:solidFill>
                <a:latin typeface="Constantia"/>
                <a:ea typeface="Droid Sans Fallback"/>
              </a:rPr>
              <a:t>, </a:t>
            </a:r>
            <a:r>
              <a:rPr lang="en-US" sz="2200" b="0" strike="noStrike" spc="-1" dirty="0">
                <a:solidFill>
                  <a:srgbClr val="000000"/>
                </a:solidFill>
                <a:latin typeface="Times New Roman"/>
                <a:ea typeface="Times New Roman"/>
              </a:rPr>
              <a:t>2004</a:t>
            </a:r>
            <a:endParaRPr lang="en-US" sz="2200" b="0" strike="noStrike" spc="-1" dirty="0">
              <a:solidFill>
                <a:srgbClr val="000000"/>
              </a:solidFill>
              <a:latin typeface="Arial"/>
            </a:endParaRPr>
          </a:p>
          <a:p>
            <a:pPr marL="741240" lvl="1" indent="-284040">
              <a:lnSpc>
                <a:spcPct val="80000"/>
              </a:lnSpc>
              <a:spcBef>
                <a:spcPts val="550"/>
              </a:spcBef>
              <a:buClr>
                <a:srgbClr val="000000"/>
              </a:buClr>
              <a:buFont typeface="Arial"/>
              <a:buChar char="–"/>
            </a:pPr>
            <a:r>
              <a:rPr lang="en-US" sz="2200" b="0" strike="noStrike" spc="-1" dirty="0">
                <a:solidFill>
                  <a:srgbClr val="000000"/>
                </a:solidFill>
                <a:latin typeface="Constantia"/>
                <a:ea typeface="Droid Sans Fallback"/>
              </a:rPr>
              <a:t>Riley et al. </a:t>
            </a:r>
            <a:r>
              <a:rPr lang="en-US" sz="2200" b="0" strike="noStrike" spc="-1" dirty="0">
                <a:solidFill>
                  <a:srgbClr val="000000"/>
                </a:solidFill>
                <a:latin typeface="Times New Roman"/>
                <a:ea typeface="Times New Roman"/>
              </a:rPr>
              <a:t>2004</a:t>
            </a:r>
            <a:r>
              <a:rPr lang="en-US" sz="2200" b="0" strike="noStrike" spc="-1" dirty="0">
                <a:solidFill>
                  <a:srgbClr val="000000"/>
                </a:solidFill>
                <a:latin typeface="Constantia"/>
                <a:ea typeface="Droid Sans Fallback"/>
              </a:rPr>
              <a:t> </a:t>
            </a:r>
            <a:endParaRPr lang="en-US" sz="2200" b="0" strike="noStrike" spc="-1" dirty="0">
              <a:solidFill>
                <a:srgbClr val="000000"/>
              </a:solidFill>
              <a:latin typeface="Arial"/>
            </a:endParaRPr>
          </a:p>
          <a:p>
            <a:pPr marL="741240" lvl="1" indent="-284040">
              <a:lnSpc>
                <a:spcPct val="80000"/>
              </a:lnSpc>
              <a:spcBef>
                <a:spcPts val="550"/>
              </a:spcBef>
              <a:buClr>
                <a:srgbClr val="000000"/>
              </a:buClr>
              <a:buFont typeface="Arial"/>
              <a:buChar char="–"/>
            </a:pPr>
            <a:r>
              <a:rPr lang="en-US" sz="2200" b="0" strike="noStrike" spc="-1" dirty="0" err="1">
                <a:solidFill>
                  <a:srgbClr val="000000"/>
                </a:solidFill>
                <a:latin typeface="Constantia"/>
                <a:ea typeface="Droid Sans Fallback"/>
              </a:rPr>
              <a:t>Gedzelman</a:t>
            </a:r>
            <a:r>
              <a:rPr lang="en-US" sz="2200" b="0" strike="noStrike" spc="-1" dirty="0">
                <a:solidFill>
                  <a:srgbClr val="000000"/>
                </a:solidFill>
                <a:latin typeface="Constantia"/>
                <a:ea typeface="Droid Sans Fallback"/>
              </a:rPr>
              <a:t> </a:t>
            </a:r>
            <a:r>
              <a:rPr lang="en-US" sz="2200" b="0" strike="noStrike" spc="-1" dirty="0">
                <a:solidFill>
                  <a:srgbClr val="000000"/>
                </a:solidFill>
                <a:latin typeface="Times New Roman"/>
                <a:ea typeface="Times New Roman"/>
              </a:rPr>
              <a:t>2008</a:t>
            </a:r>
            <a:endParaRPr lang="en-US" sz="2200" b="0" strike="noStrike" spc="-1" dirty="0">
              <a:solidFill>
                <a:srgbClr val="000000"/>
              </a:solidFill>
              <a:latin typeface="Arial"/>
            </a:endParaRPr>
          </a:p>
          <a:p>
            <a:pPr marL="341280" indent="-341280">
              <a:lnSpc>
                <a:spcPct val="80000"/>
              </a:lnSpc>
              <a:spcBef>
                <a:spcPts val="624"/>
              </a:spcBef>
              <a:buClr>
                <a:srgbClr val="17375E"/>
              </a:buClr>
              <a:buSzPct val="75000"/>
              <a:buFont typeface="Wingdings" charset="2"/>
              <a:buChar char=""/>
            </a:pPr>
            <a:r>
              <a:rPr lang="en-US" sz="2500" b="0" strike="noStrike" spc="-1" dirty="0">
                <a:solidFill>
                  <a:srgbClr val="000000"/>
                </a:solidFill>
                <a:latin typeface="Constantia"/>
                <a:ea typeface="Droid Sans Fallback"/>
              </a:rPr>
              <a:t>FDTD Methods</a:t>
            </a:r>
            <a:endParaRPr lang="en-US" sz="2500" b="0" strike="noStrike" spc="-1" dirty="0">
              <a:solidFill>
                <a:srgbClr val="000000"/>
              </a:solidFill>
              <a:latin typeface="Arial"/>
            </a:endParaRPr>
          </a:p>
          <a:p>
            <a:pPr marL="741240" lvl="1" indent="-284040">
              <a:lnSpc>
                <a:spcPct val="80000"/>
              </a:lnSpc>
              <a:spcBef>
                <a:spcPts val="550"/>
              </a:spcBef>
              <a:buClr>
                <a:srgbClr val="000000"/>
              </a:buClr>
              <a:buFont typeface="Arial"/>
              <a:buChar char="–"/>
            </a:pPr>
            <a:r>
              <a:rPr lang="en-US" sz="2200" b="0" strike="noStrike" spc="-1" dirty="0">
                <a:solidFill>
                  <a:srgbClr val="000000"/>
                </a:solidFill>
                <a:latin typeface="Constantia"/>
                <a:ea typeface="Droid Sans Fallback"/>
              </a:rPr>
              <a:t>Yang and </a:t>
            </a:r>
            <a:r>
              <a:rPr lang="en-US" sz="2200" b="0" strike="noStrike" spc="-1" dirty="0" err="1">
                <a:solidFill>
                  <a:srgbClr val="000000"/>
                </a:solidFill>
                <a:latin typeface="Constantia"/>
                <a:ea typeface="Droid Sans Fallback"/>
              </a:rPr>
              <a:t>Liou</a:t>
            </a:r>
            <a:r>
              <a:rPr lang="en-US" sz="2200" b="0" strike="noStrike" spc="-1" dirty="0">
                <a:solidFill>
                  <a:srgbClr val="000000"/>
                </a:solidFill>
                <a:latin typeface="Constantia"/>
                <a:ea typeface="Droid Sans Fallback"/>
              </a:rPr>
              <a:t> </a:t>
            </a:r>
            <a:r>
              <a:rPr lang="en-US" sz="2200" b="0" strike="noStrike" spc="-1" dirty="0">
                <a:solidFill>
                  <a:srgbClr val="000000"/>
                </a:solidFill>
                <a:latin typeface="Times New Roman"/>
                <a:ea typeface="Times New Roman"/>
              </a:rPr>
              <a:t>1995</a:t>
            </a:r>
            <a:r>
              <a:rPr lang="en-US" sz="2200" b="0" strike="noStrike" spc="-1" dirty="0">
                <a:solidFill>
                  <a:srgbClr val="000000"/>
                </a:solidFill>
                <a:latin typeface="Constantia"/>
                <a:ea typeface="Droid Sans Fallback"/>
              </a:rPr>
              <a:t> (Ice halos)</a:t>
            </a:r>
            <a:endParaRPr lang="en-US" sz="2200" b="0" strike="noStrike" spc="-1" dirty="0">
              <a:solidFill>
                <a:srgbClr val="000000"/>
              </a:solidFill>
              <a:latin typeface="Arial"/>
            </a:endParaRPr>
          </a:p>
        </p:txBody>
      </p:sp>
      <p:pic>
        <p:nvPicPr>
          <p:cNvPr id="278" name="图片 277"/>
          <p:cNvPicPr/>
          <p:nvPr/>
        </p:nvPicPr>
        <p:blipFill>
          <a:blip r:embed="rId2"/>
          <a:srcRect b="32881"/>
          <a:stretch/>
        </p:blipFill>
        <p:spPr>
          <a:xfrm>
            <a:off x="6835680" y="3767040"/>
            <a:ext cx="1731960" cy="987480"/>
          </a:xfrm>
          <a:prstGeom prst="rect">
            <a:avLst/>
          </a:prstGeom>
          <a:ln w="38160">
            <a:solidFill>
              <a:srgbClr val="000000"/>
            </a:solidFill>
            <a:miter/>
          </a:ln>
          <a:effectLst>
            <a:outerShdw dist="38183" dir="2700000">
              <a:srgbClr val="000000">
                <a:alpha val="43000"/>
              </a:srgbClr>
            </a:outerShdw>
          </a:effectLst>
        </p:spPr>
      </p:pic>
      <p:pic>
        <p:nvPicPr>
          <p:cNvPr id="279" name="图片 278"/>
          <p:cNvPicPr/>
          <p:nvPr/>
        </p:nvPicPr>
        <p:blipFill>
          <a:blip r:embed="rId3"/>
          <a:srcRect l="6577" t="9252" r="36216" b="16579"/>
          <a:stretch/>
        </p:blipFill>
        <p:spPr>
          <a:xfrm>
            <a:off x="6835680" y="2475000"/>
            <a:ext cx="1731960" cy="979560"/>
          </a:xfrm>
          <a:prstGeom prst="rect">
            <a:avLst/>
          </a:prstGeom>
          <a:ln w="38160">
            <a:solidFill>
              <a:srgbClr val="000000"/>
            </a:solidFill>
            <a:miter/>
          </a:ln>
          <a:effectLst>
            <a:outerShdw dist="38183" dir="2700000">
              <a:srgbClr val="000000">
                <a:alpha val="43000"/>
              </a:srgbClr>
            </a:outerShdw>
          </a:effectLst>
        </p:spPr>
      </p:pic>
      <p:sp>
        <p:nvSpPr>
          <p:cNvPr id="280" name="Line 2"/>
          <p:cNvSpPr/>
          <p:nvPr/>
        </p:nvSpPr>
        <p:spPr>
          <a:xfrm flipV="1">
            <a:off x="4272120" y="2962080"/>
            <a:ext cx="2563560" cy="315720"/>
          </a:xfrm>
          <a:prstGeom prst="line">
            <a:avLst/>
          </a:prstGeom>
          <a:ln w="28440">
            <a:solidFill>
              <a:srgbClr val="000000"/>
            </a:solidFill>
            <a:miter/>
          </a:ln>
        </p:spPr>
        <p:style>
          <a:lnRef idx="0">
            <a:scrgbClr r="0" g="0" b="0"/>
          </a:lnRef>
          <a:fillRef idx="0">
            <a:scrgbClr r="0" g="0" b="0"/>
          </a:fillRef>
          <a:effectRef idx="0">
            <a:scrgbClr r="0" g="0" b="0"/>
          </a:effectRef>
          <a:fontRef idx="minor"/>
        </p:style>
      </p:sp>
      <p:sp>
        <p:nvSpPr>
          <p:cNvPr id="281" name="Line 3"/>
          <p:cNvSpPr/>
          <p:nvPr/>
        </p:nvSpPr>
        <p:spPr>
          <a:xfrm>
            <a:off x="4819680" y="4035600"/>
            <a:ext cx="2016000" cy="225360"/>
          </a:xfrm>
          <a:prstGeom prst="line">
            <a:avLst/>
          </a:prstGeom>
          <a:ln w="28440">
            <a:solidFill>
              <a:srgbClr val="000000"/>
            </a:solidFill>
            <a:miter/>
          </a:ln>
        </p:spPr>
        <p:style>
          <a:lnRef idx="0">
            <a:scrgbClr r="0" g="0" b="0"/>
          </a:lnRef>
          <a:fillRef idx="0">
            <a:scrgbClr r="0" g="0" b="0"/>
          </a:fillRef>
          <a:effectRef idx="0">
            <a:scrgbClr r="0" g="0" b="0"/>
          </a:effectRef>
          <a:fontRef idx="minor"/>
        </p:style>
      </p:sp>
      <p:pic>
        <p:nvPicPr>
          <p:cNvPr id="282" name="图片 281"/>
          <p:cNvPicPr/>
          <p:nvPr/>
        </p:nvPicPr>
        <p:blipFill>
          <a:blip r:embed="rId4"/>
          <a:stretch/>
        </p:blipFill>
        <p:spPr>
          <a:xfrm>
            <a:off x="6835680" y="5025960"/>
            <a:ext cx="1717920" cy="1290600"/>
          </a:xfrm>
          <a:prstGeom prst="rect">
            <a:avLst/>
          </a:prstGeom>
          <a:ln w="38160">
            <a:solidFill>
              <a:srgbClr val="000000"/>
            </a:solidFill>
            <a:miter/>
          </a:ln>
          <a:effectLst>
            <a:outerShdw dist="38183" dir="2700000">
              <a:srgbClr val="000000">
                <a:alpha val="43000"/>
              </a:srgbClr>
            </a:outerShdw>
          </a:effectLst>
        </p:spPr>
      </p:pic>
      <p:sp>
        <p:nvSpPr>
          <p:cNvPr id="283" name="Line 4"/>
          <p:cNvSpPr/>
          <p:nvPr/>
        </p:nvSpPr>
        <p:spPr>
          <a:xfrm>
            <a:off x="4272120" y="4754520"/>
            <a:ext cx="2563560" cy="916200"/>
          </a:xfrm>
          <a:prstGeom prst="line">
            <a:avLst/>
          </a:prstGeom>
          <a:ln w="28440">
            <a:solidFill>
              <a:srgbClr val="000000"/>
            </a:solidFill>
            <a:miter/>
          </a:ln>
        </p:spPr>
        <p:style>
          <a:lnRef idx="0">
            <a:scrgbClr r="0" g="0" b="0"/>
          </a:lnRef>
          <a:fillRef idx="0">
            <a:scrgbClr r="0" g="0" b="0"/>
          </a:fillRef>
          <a:effectRef idx="0">
            <a:scrgbClr r="0" g="0" b="0"/>
          </a:effectRef>
          <a:fontRef idx="minor"/>
        </p:style>
      </p:sp>
      <p:pic>
        <p:nvPicPr>
          <p:cNvPr id="284" name="图片 283"/>
          <p:cNvPicPr/>
          <p:nvPr/>
        </p:nvPicPr>
        <p:blipFill>
          <a:blip r:embed="rId5"/>
          <a:stretch/>
        </p:blipFill>
        <p:spPr>
          <a:xfrm>
            <a:off x="6835680" y="657360"/>
            <a:ext cx="1717920" cy="1520640"/>
          </a:xfrm>
          <a:prstGeom prst="rect">
            <a:avLst/>
          </a:prstGeom>
          <a:ln w="38160">
            <a:solidFill>
              <a:srgbClr val="000000"/>
            </a:solidFill>
            <a:miter/>
          </a:ln>
          <a:effectLst>
            <a:outerShdw dist="38183" dir="2700000">
              <a:srgbClr val="000000">
                <a:alpha val="43000"/>
              </a:srgbClr>
            </a:outerShdw>
          </a:effectLst>
        </p:spPr>
      </p:pic>
      <p:sp>
        <p:nvSpPr>
          <p:cNvPr id="285" name="Line 5"/>
          <p:cNvSpPr/>
          <p:nvPr/>
        </p:nvSpPr>
        <p:spPr>
          <a:xfrm flipV="1">
            <a:off x="4272120" y="1415880"/>
            <a:ext cx="2563560" cy="882720"/>
          </a:xfrm>
          <a:prstGeom prst="line">
            <a:avLst/>
          </a:prstGeom>
          <a:ln w="28440">
            <a:solidFill>
              <a:srgbClr val="000000"/>
            </a:solidFill>
            <a:miter/>
          </a:ln>
        </p:spPr>
        <p:style>
          <a:lnRef idx="0">
            <a:scrgbClr r="0" g="0" b="0"/>
          </a:lnRef>
          <a:fillRef idx="0">
            <a:scrgbClr r="0" g="0" b="0"/>
          </a:fillRef>
          <a:effectRef idx="0">
            <a:scrgbClr r="0" g="0" b="0"/>
          </a:effectRef>
          <a:fontRef idx="minor"/>
        </p:style>
      </p:sp>
      <p:sp>
        <p:nvSpPr>
          <p:cNvPr id="286" name="CustomShape 6"/>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PREVIOUS WORK</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8734"/>
    </mc:Choice>
    <mc:Fallback>
      <p:transition spd="slow" advTm="873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 name="Group 1"/>
          <p:cNvGrpSpPr/>
          <p:nvPr/>
        </p:nvGrpSpPr>
        <p:grpSpPr>
          <a:xfrm>
            <a:off x="1152000" y="1658520"/>
            <a:ext cx="9119520" cy="3525480"/>
            <a:chOff x="1152000" y="1658520"/>
            <a:chExt cx="9119520" cy="3525480"/>
          </a:xfrm>
        </p:grpSpPr>
        <p:sp>
          <p:nvSpPr>
            <p:cNvPr id="288" name="CustomShape 2"/>
            <p:cNvSpPr/>
            <p:nvPr/>
          </p:nvSpPr>
          <p:spPr>
            <a:xfrm>
              <a:off x="1152000" y="1658520"/>
              <a:ext cx="9119520" cy="35254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sp>
        <p:graphicFrame>
          <p:nvGraphicFramePr>
            <p:cNvPr id="289" name="Table 3"/>
            <p:cNvGraphicFramePr/>
            <p:nvPr>
              <p:extLst>
                <p:ext uri="{D42A27DB-BD31-4B8C-83A1-F6EECF244321}">
                  <p14:modId xmlns:p14="http://schemas.microsoft.com/office/powerpoint/2010/main" val="2663043024"/>
                </p:ext>
              </p:extLst>
            </p:nvPr>
          </p:nvGraphicFramePr>
          <p:xfrm>
            <a:off x="1209240" y="1658520"/>
            <a:ext cx="7182000" cy="3525480"/>
          </p:xfrm>
          <a:graphic>
            <a:graphicData uri="http://schemas.openxmlformats.org/drawingml/2006/table">
              <a:tbl>
                <a:tblPr/>
                <a:tblGrid>
                  <a:gridCol w="1794600">
                    <a:extLst>
                      <a:ext uri="{9D8B030D-6E8A-4147-A177-3AD203B41FA5}">
                        <a16:colId xmlns:a16="http://schemas.microsoft.com/office/drawing/2014/main" val="20000"/>
                      </a:ext>
                    </a:extLst>
                  </a:gridCol>
                  <a:gridCol w="1794600">
                    <a:extLst>
                      <a:ext uri="{9D8B030D-6E8A-4147-A177-3AD203B41FA5}">
                        <a16:colId xmlns:a16="http://schemas.microsoft.com/office/drawing/2014/main" val="20001"/>
                      </a:ext>
                    </a:extLst>
                  </a:gridCol>
                  <a:gridCol w="1794600">
                    <a:extLst>
                      <a:ext uri="{9D8B030D-6E8A-4147-A177-3AD203B41FA5}">
                        <a16:colId xmlns:a16="http://schemas.microsoft.com/office/drawing/2014/main" val="20002"/>
                      </a:ext>
                    </a:extLst>
                  </a:gridCol>
                  <a:gridCol w="1798200">
                    <a:extLst>
                      <a:ext uri="{9D8B030D-6E8A-4147-A177-3AD203B41FA5}">
                        <a16:colId xmlns:a16="http://schemas.microsoft.com/office/drawing/2014/main" val="20003"/>
                      </a:ext>
                    </a:extLst>
                  </a:gridCol>
                </a:tblGrid>
                <a:tr h="704880">
                  <a:tc>
                    <a:txBody>
                      <a:bodyPr/>
                      <a:lstStyle/>
                      <a:p>
                        <a:endParaRPr lang="zh-CN"/>
                      </a:p>
                    </a:txBody>
                    <a:tcPr marL="90000" marR="90000">
                      <a:solidFill>
                        <a:srgbClr val="0066CC"/>
                      </a:solidFill>
                    </a:tcPr>
                  </a:tc>
                  <a:tc>
                    <a:txBody>
                      <a:bodyPr/>
                      <a:lstStyle/>
                      <a:p>
                        <a:pPr algn="ctr"/>
                        <a:r>
                          <a:rPr lang="en-US" sz="1800" b="0" strike="noStrike" spc="-1" dirty="0">
                            <a:solidFill>
                              <a:srgbClr val="FFFFFF"/>
                            </a:solidFill>
                            <a:latin typeface="Arial"/>
                          </a:rPr>
                          <a:t>Interference/</a:t>
                        </a:r>
                        <a:br>
                          <a:rPr dirty="0"/>
                        </a:br>
                        <a:r>
                          <a:rPr lang="fr-CH" sz="1800" b="0" strike="noStrike" spc="-1" dirty="0">
                            <a:solidFill>
                              <a:srgbClr val="FFFFFF"/>
                            </a:solidFill>
                            <a:latin typeface="Arial"/>
                          </a:rPr>
                          <a:t>Diffraction</a:t>
                        </a:r>
                        <a:endParaRPr lang="en-US" sz="1800" b="0" strike="noStrike" spc="-1" dirty="0">
                          <a:solidFill>
                            <a:srgbClr val="FFFFFF"/>
                          </a:solidFill>
                          <a:latin typeface="Arial"/>
                        </a:endParaRPr>
                      </a:p>
                    </a:txBody>
                    <a:tcPr marL="90000" marR="90000">
                      <a:solidFill>
                        <a:srgbClr val="0066CC"/>
                      </a:solidFill>
                    </a:tcPr>
                  </a:tc>
                  <a:tc>
                    <a:txBody>
                      <a:bodyPr/>
                      <a:lstStyle/>
                      <a:p>
                        <a:pPr algn="ctr"/>
                        <a:r>
                          <a:rPr lang="en-US" sz="1800" b="0" strike="noStrike" spc="-1" dirty="0">
                            <a:solidFill>
                              <a:srgbClr val="FFFFFF"/>
                            </a:solidFill>
                            <a:latin typeface="Arial"/>
                          </a:rPr>
                          <a:t>Physically Based Drops</a:t>
                        </a:r>
                      </a:p>
                    </a:txBody>
                    <a:tcPr marL="90000" marR="90000">
                      <a:solidFill>
                        <a:srgbClr val="0066CC"/>
                      </a:solidFill>
                    </a:tcPr>
                  </a:tc>
                  <a:tc>
                    <a:txBody>
                      <a:bodyPr/>
                      <a:lstStyle/>
                      <a:p>
                        <a:pPr algn="ctr"/>
                        <a:r>
                          <a:rPr lang="en-US" sz="1800" b="0" strike="noStrike" spc="-1">
                            <a:solidFill>
                              <a:srgbClr val="FFFFFF"/>
                            </a:solidFill>
                            <a:latin typeface="Arial"/>
                          </a:rPr>
                          <a:t>Practical</a:t>
                        </a:r>
                      </a:p>
                    </a:txBody>
                    <a:tcPr marL="90000" marR="90000">
                      <a:solidFill>
                        <a:srgbClr val="0066CC"/>
                      </a:solidFill>
                    </a:tcPr>
                  </a:tc>
                  <a:extLst>
                    <a:ext uri="{0D108BD9-81ED-4DB2-BD59-A6C34878D82A}">
                      <a16:rowId xmlns:a16="http://schemas.microsoft.com/office/drawing/2014/main" val="10000"/>
                    </a:ext>
                  </a:extLst>
                </a:tr>
                <a:tr h="704880">
                  <a:tc>
                    <a:txBody>
                      <a:bodyPr/>
                      <a:lstStyle/>
                      <a:p>
                        <a:pPr algn="ctr"/>
                        <a:r>
                          <a:rPr lang="en-US" sz="1800" b="0" strike="noStrike" spc="-1" dirty="0">
                            <a:latin typeface="Arial"/>
                          </a:rPr>
                          <a:t>Ray Optics</a:t>
                        </a:r>
                      </a:p>
                    </a:txBody>
                    <a:tcPr marL="90000" marR="90000">
                      <a:solidFill>
                        <a:srgbClr val="0099FF"/>
                      </a:solidFill>
                    </a:tcPr>
                  </a:tc>
                  <a:tc>
                    <a:txBody>
                      <a:bodyPr/>
                      <a:lstStyle/>
                      <a:p>
                        <a:endParaRPr lang="zh-CN"/>
                      </a:p>
                    </a:txBody>
                    <a:tcPr marL="90000" marR="90000">
                      <a:solidFill>
                        <a:srgbClr val="0099FF"/>
                      </a:solidFill>
                    </a:tcPr>
                  </a:tc>
                  <a:tc>
                    <a:txBody>
                      <a:bodyPr/>
                      <a:lstStyle/>
                      <a:p>
                        <a:endParaRPr lang="zh-CN"/>
                      </a:p>
                    </a:txBody>
                    <a:tcPr marL="90000" marR="90000">
                      <a:solidFill>
                        <a:srgbClr val="0099FF"/>
                      </a:solidFill>
                    </a:tcPr>
                  </a:tc>
                  <a:tc>
                    <a:txBody>
                      <a:bodyPr/>
                      <a:lstStyle/>
                      <a:p>
                        <a:endParaRPr lang="zh-CN"/>
                      </a:p>
                    </a:txBody>
                    <a:tcPr marL="90000" marR="90000">
                      <a:solidFill>
                        <a:srgbClr val="0099FF"/>
                      </a:solidFill>
                    </a:tcPr>
                  </a:tc>
                  <a:extLst>
                    <a:ext uri="{0D108BD9-81ED-4DB2-BD59-A6C34878D82A}">
                      <a16:rowId xmlns:a16="http://schemas.microsoft.com/office/drawing/2014/main" val="10001"/>
                    </a:ext>
                  </a:extLst>
                </a:tr>
                <a:tr h="704880">
                  <a:tc>
                    <a:txBody>
                      <a:bodyPr/>
                      <a:lstStyle/>
                      <a:p>
                        <a:pPr algn="ctr"/>
                        <a:r>
                          <a:rPr lang="en-US" sz="1800" b="0" strike="noStrike" spc="-1" dirty="0">
                            <a:latin typeface="Arial"/>
                          </a:rPr>
                          <a:t>Lorenz-Mie</a:t>
                        </a:r>
                      </a:p>
                    </a:txBody>
                    <a:tcPr marL="90000" marR="90000">
                      <a:solidFill>
                        <a:srgbClr val="99CCFF"/>
                      </a:solidFill>
                    </a:tcPr>
                  </a:tc>
                  <a:tc>
                    <a:txBody>
                      <a:bodyPr/>
                      <a:lstStyle/>
                      <a:p>
                        <a:endParaRPr lang="zh-CN"/>
                      </a:p>
                    </a:txBody>
                    <a:tcPr marL="90000" marR="90000">
                      <a:solidFill>
                        <a:srgbClr val="99CCFF"/>
                      </a:solidFill>
                    </a:tcPr>
                  </a:tc>
                  <a:tc>
                    <a:txBody>
                      <a:bodyPr/>
                      <a:lstStyle/>
                      <a:p>
                        <a:endParaRPr lang="zh-CN"/>
                      </a:p>
                    </a:txBody>
                    <a:tcPr marL="90000" marR="90000">
                      <a:solidFill>
                        <a:srgbClr val="99CCFF"/>
                      </a:solidFill>
                    </a:tcPr>
                  </a:tc>
                  <a:tc>
                    <a:txBody>
                      <a:bodyPr/>
                      <a:lstStyle/>
                      <a:p>
                        <a:endParaRPr lang="zh-CN"/>
                      </a:p>
                    </a:txBody>
                    <a:tcPr marL="90000" marR="90000">
                      <a:solidFill>
                        <a:srgbClr val="99CCFF"/>
                      </a:solidFill>
                    </a:tcPr>
                  </a:tc>
                  <a:extLst>
                    <a:ext uri="{0D108BD9-81ED-4DB2-BD59-A6C34878D82A}">
                      <a16:rowId xmlns:a16="http://schemas.microsoft.com/office/drawing/2014/main" val="10002"/>
                    </a:ext>
                  </a:extLst>
                </a:tr>
                <a:tr h="704880">
                  <a:tc>
                    <a:txBody>
                      <a:bodyPr/>
                      <a:lstStyle/>
                      <a:p>
                        <a:pPr algn="ctr"/>
                        <a:r>
                          <a:rPr lang="en-US" sz="1800" b="0" strike="noStrike" spc="-1" dirty="0">
                            <a:latin typeface="Arial"/>
                          </a:rPr>
                          <a:t>FDTD</a:t>
                        </a:r>
                      </a:p>
                      <a:p>
                        <a:pPr algn="ctr"/>
                        <a:r>
                          <a:rPr lang="zh-CN" altLang="en-US" sz="1800" b="0" strike="noStrike" spc="-1" dirty="0">
                            <a:latin typeface="Arial"/>
                          </a:rPr>
                          <a:t>时域有限差分</a:t>
                        </a:r>
                        <a:endParaRPr lang="en-US" sz="1800" b="0" strike="noStrike" spc="-1" dirty="0">
                          <a:latin typeface="Arial"/>
                        </a:endParaRPr>
                      </a:p>
                    </a:txBody>
                    <a:tcPr marL="90000" marR="90000">
                      <a:solidFill>
                        <a:srgbClr val="0099FF"/>
                      </a:solidFill>
                    </a:tcPr>
                  </a:tc>
                  <a:tc>
                    <a:txBody>
                      <a:bodyPr/>
                      <a:lstStyle/>
                      <a:p>
                        <a:endParaRPr lang="zh-CN"/>
                      </a:p>
                    </a:txBody>
                    <a:tcPr marL="90000" marR="90000">
                      <a:solidFill>
                        <a:srgbClr val="0099FF"/>
                      </a:solidFill>
                    </a:tcPr>
                  </a:tc>
                  <a:tc>
                    <a:txBody>
                      <a:bodyPr/>
                      <a:lstStyle/>
                      <a:p>
                        <a:endParaRPr lang="zh-CN"/>
                      </a:p>
                    </a:txBody>
                    <a:tcPr marL="90000" marR="90000">
                      <a:solidFill>
                        <a:srgbClr val="0099FF"/>
                      </a:solidFill>
                    </a:tcPr>
                  </a:tc>
                  <a:tc>
                    <a:txBody>
                      <a:bodyPr/>
                      <a:lstStyle/>
                      <a:p>
                        <a:endParaRPr lang="zh-CN"/>
                      </a:p>
                    </a:txBody>
                    <a:tcPr marL="90000" marR="90000">
                      <a:solidFill>
                        <a:srgbClr val="0099FF"/>
                      </a:solidFill>
                    </a:tcPr>
                  </a:tc>
                  <a:extLst>
                    <a:ext uri="{0D108BD9-81ED-4DB2-BD59-A6C34878D82A}">
                      <a16:rowId xmlns:a16="http://schemas.microsoft.com/office/drawing/2014/main" val="10003"/>
                    </a:ext>
                  </a:extLst>
                </a:tr>
                <a:tr h="705960">
                  <a:tc>
                    <a:txBody>
                      <a:bodyPr/>
                      <a:lstStyle/>
                      <a:p>
                        <a:pPr algn="ctr"/>
                        <a:r>
                          <a:rPr lang="en-US" sz="1800" b="0" strike="noStrike" spc="-1" dirty="0">
                            <a:latin typeface="Arial"/>
                          </a:rPr>
                          <a:t>Our Goal</a:t>
                        </a:r>
                      </a:p>
                    </a:txBody>
                    <a:tcPr marL="90000" marR="90000">
                      <a:solidFill>
                        <a:srgbClr val="99CCFF"/>
                      </a:solidFill>
                    </a:tcPr>
                  </a:tc>
                  <a:tc>
                    <a:txBody>
                      <a:bodyPr/>
                      <a:lstStyle/>
                      <a:p>
                        <a:endParaRPr lang="zh-CN" dirty="0"/>
                      </a:p>
                    </a:txBody>
                    <a:tcPr marL="90000" marR="90000">
                      <a:solidFill>
                        <a:srgbClr val="99CCFF"/>
                      </a:solidFill>
                    </a:tcPr>
                  </a:tc>
                  <a:tc>
                    <a:txBody>
                      <a:bodyPr/>
                      <a:lstStyle/>
                      <a:p>
                        <a:endParaRPr lang="zh-CN"/>
                      </a:p>
                    </a:txBody>
                    <a:tcPr marL="90000" marR="90000">
                      <a:solidFill>
                        <a:srgbClr val="99CCFF"/>
                      </a:solidFill>
                    </a:tcPr>
                  </a:tc>
                  <a:tc>
                    <a:txBody>
                      <a:bodyPr/>
                      <a:lstStyle/>
                      <a:p>
                        <a:endParaRPr lang="zh-CN" dirty="0"/>
                      </a:p>
                    </a:txBody>
                    <a:tcPr marL="90000" marR="90000">
                      <a:solidFill>
                        <a:srgbClr val="99CCFF"/>
                      </a:solidFill>
                    </a:tcPr>
                  </a:tc>
                  <a:extLst>
                    <a:ext uri="{0D108BD9-81ED-4DB2-BD59-A6C34878D82A}">
                      <a16:rowId xmlns:a16="http://schemas.microsoft.com/office/drawing/2014/main" val="10004"/>
                    </a:ext>
                  </a:extLst>
                </a:tr>
              </a:tbl>
            </a:graphicData>
          </a:graphic>
        </p:graphicFrame>
      </p:grpSp>
      <p:pic>
        <p:nvPicPr>
          <p:cNvPr id="290" name="图片 289"/>
          <p:cNvPicPr/>
          <p:nvPr/>
        </p:nvPicPr>
        <p:blipFill>
          <a:blip r:embed="rId2"/>
          <a:stretch/>
        </p:blipFill>
        <p:spPr>
          <a:xfrm>
            <a:off x="3693240" y="2559600"/>
            <a:ext cx="322200" cy="324000"/>
          </a:xfrm>
          <a:prstGeom prst="rect">
            <a:avLst/>
          </a:prstGeom>
          <a:ln>
            <a:noFill/>
          </a:ln>
        </p:spPr>
      </p:pic>
      <p:pic>
        <p:nvPicPr>
          <p:cNvPr id="291" name="图片 290"/>
          <p:cNvPicPr/>
          <p:nvPr/>
        </p:nvPicPr>
        <p:blipFill>
          <a:blip r:embed="rId3">
            <a:lum bright="20000" contrast="30000"/>
          </a:blip>
          <a:stretch/>
        </p:blipFill>
        <p:spPr>
          <a:xfrm>
            <a:off x="7277400" y="3276000"/>
            <a:ext cx="498600" cy="431640"/>
          </a:xfrm>
          <a:prstGeom prst="rect">
            <a:avLst/>
          </a:prstGeom>
          <a:ln>
            <a:noFill/>
          </a:ln>
        </p:spPr>
      </p:pic>
      <p:pic>
        <p:nvPicPr>
          <p:cNvPr id="292" name="图片 291"/>
          <p:cNvPicPr/>
          <p:nvPr/>
        </p:nvPicPr>
        <p:blipFill>
          <a:blip r:embed="rId3">
            <a:lum bright="20000" contrast="30000"/>
          </a:blip>
          <a:stretch/>
        </p:blipFill>
        <p:spPr>
          <a:xfrm>
            <a:off x="7261560" y="4644000"/>
            <a:ext cx="498600" cy="432000"/>
          </a:xfrm>
          <a:prstGeom prst="rect">
            <a:avLst/>
          </a:prstGeom>
          <a:ln>
            <a:noFill/>
          </a:ln>
        </p:spPr>
      </p:pic>
      <p:pic>
        <p:nvPicPr>
          <p:cNvPr id="293" name="图片 292"/>
          <p:cNvPicPr/>
          <p:nvPr/>
        </p:nvPicPr>
        <p:blipFill>
          <a:blip r:embed="rId3">
            <a:lum bright="20000" contrast="30000"/>
          </a:blip>
          <a:stretch/>
        </p:blipFill>
        <p:spPr>
          <a:xfrm>
            <a:off x="5428440" y="4680000"/>
            <a:ext cx="498600" cy="432000"/>
          </a:xfrm>
          <a:prstGeom prst="rect">
            <a:avLst/>
          </a:prstGeom>
          <a:ln>
            <a:noFill/>
          </a:ln>
        </p:spPr>
      </p:pic>
      <p:pic>
        <p:nvPicPr>
          <p:cNvPr id="294" name="图片 293"/>
          <p:cNvPicPr/>
          <p:nvPr/>
        </p:nvPicPr>
        <p:blipFill>
          <a:blip r:embed="rId3">
            <a:lum bright="20000" contrast="30000"/>
          </a:blip>
          <a:stretch/>
        </p:blipFill>
        <p:spPr>
          <a:xfrm>
            <a:off x="3647160" y="4644000"/>
            <a:ext cx="498600" cy="432000"/>
          </a:xfrm>
          <a:prstGeom prst="rect">
            <a:avLst/>
          </a:prstGeom>
          <a:ln>
            <a:noFill/>
          </a:ln>
        </p:spPr>
      </p:pic>
      <p:pic>
        <p:nvPicPr>
          <p:cNvPr id="295" name="图片 294"/>
          <p:cNvPicPr/>
          <p:nvPr/>
        </p:nvPicPr>
        <p:blipFill>
          <a:blip r:embed="rId3">
            <a:lum bright="20000" contrast="30000"/>
          </a:blip>
          <a:stretch/>
        </p:blipFill>
        <p:spPr>
          <a:xfrm>
            <a:off x="3647160" y="3237480"/>
            <a:ext cx="498600" cy="431640"/>
          </a:xfrm>
          <a:prstGeom prst="rect">
            <a:avLst/>
          </a:prstGeom>
          <a:ln>
            <a:noFill/>
          </a:ln>
        </p:spPr>
      </p:pic>
      <p:pic>
        <p:nvPicPr>
          <p:cNvPr id="296" name="图片 295"/>
          <p:cNvPicPr/>
          <p:nvPr/>
        </p:nvPicPr>
        <p:blipFill>
          <a:blip r:embed="rId2"/>
          <a:stretch/>
        </p:blipFill>
        <p:spPr>
          <a:xfrm>
            <a:off x="5525280" y="3273480"/>
            <a:ext cx="324000" cy="323640"/>
          </a:xfrm>
          <a:prstGeom prst="rect">
            <a:avLst/>
          </a:prstGeom>
          <a:ln>
            <a:noFill/>
          </a:ln>
        </p:spPr>
      </p:pic>
      <p:pic>
        <p:nvPicPr>
          <p:cNvPr id="297" name="图片 296"/>
          <p:cNvPicPr/>
          <p:nvPr/>
        </p:nvPicPr>
        <p:blipFill>
          <a:blip r:embed="rId3">
            <a:lum bright="20000" contrast="30000"/>
          </a:blip>
          <a:stretch/>
        </p:blipFill>
        <p:spPr>
          <a:xfrm>
            <a:off x="5428440" y="3908160"/>
            <a:ext cx="498600" cy="432000"/>
          </a:xfrm>
          <a:prstGeom prst="rect">
            <a:avLst/>
          </a:prstGeom>
          <a:ln>
            <a:noFill/>
          </a:ln>
        </p:spPr>
      </p:pic>
      <p:pic>
        <p:nvPicPr>
          <p:cNvPr id="298" name="图片 297"/>
          <p:cNvPicPr/>
          <p:nvPr/>
        </p:nvPicPr>
        <p:blipFill>
          <a:blip r:embed="rId3">
            <a:lum bright="20000" contrast="30000"/>
          </a:blip>
          <a:stretch/>
        </p:blipFill>
        <p:spPr>
          <a:xfrm>
            <a:off x="3647160" y="3872160"/>
            <a:ext cx="498600" cy="432000"/>
          </a:xfrm>
          <a:prstGeom prst="rect">
            <a:avLst/>
          </a:prstGeom>
          <a:ln>
            <a:noFill/>
          </a:ln>
        </p:spPr>
      </p:pic>
      <p:pic>
        <p:nvPicPr>
          <p:cNvPr id="299" name="图片 298"/>
          <p:cNvPicPr/>
          <p:nvPr/>
        </p:nvPicPr>
        <p:blipFill>
          <a:blip r:embed="rId2"/>
          <a:stretch/>
        </p:blipFill>
        <p:spPr>
          <a:xfrm>
            <a:off x="7308000" y="3960000"/>
            <a:ext cx="324000" cy="324000"/>
          </a:xfrm>
          <a:prstGeom prst="rect">
            <a:avLst/>
          </a:prstGeom>
          <a:ln>
            <a:noFill/>
          </a:ln>
        </p:spPr>
      </p:pic>
      <p:pic>
        <p:nvPicPr>
          <p:cNvPr id="300" name="图片 299"/>
          <p:cNvPicPr/>
          <p:nvPr/>
        </p:nvPicPr>
        <p:blipFill>
          <a:blip r:embed="rId2"/>
          <a:stretch/>
        </p:blipFill>
        <p:spPr>
          <a:xfrm>
            <a:off x="5508000" y="2556360"/>
            <a:ext cx="324000" cy="323640"/>
          </a:xfrm>
          <a:prstGeom prst="rect">
            <a:avLst/>
          </a:prstGeom>
          <a:ln>
            <a:noFill/>
          </a:ln>
        </p:spPr>
      </p:pic>
      <p:pic>
        <p:nvPicPr>
          <p:cNvPr id="301" name="图片 300"/>
          <p:cNvPicPr/>
          <p:nvPr/>
        </p:nvPicPr>
        <p:blipFill>
          <a:blip r:embed="rId3">
            <a:lum bright="20000" contrast="30000"/>
          </a:blip>
          <a:stretch/>
        </p:blipFill>
        <p:spPr>
          <a:xfrm>
            <a:off x="7277400" y="2518560"/>
            <a:ext cx="498600" cy="433440"/>
          </a:xfrm>
          <a:prstGeom prst="rect">
            <a:avLst/>
          </a:prstGeom>
          <a:ln>
            <a:noFill/>
          </a:ln>
        </p:spPr>
      </p:pic>
      <p:sp>
        <p:nvSpPr>
          <p:cNvPr id="302" name="CustomShape 4"/>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ea typeface="Arial"/>
              </a:rPr>
              <a:t>PREVIOUS WORK</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7103"/>
    </mc:Choice>
    <mc:Fallback>
      <p:transition spd="slow" advTm="1710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Model physically based shape of water drops</a:t>
            </a:r>
            <a:endParaRPr lang="en-US" sz="2800" b="0" strike="noStrike" spc="-1" dirty="0">
              <a:solidFill>
                <a:srgbClr val="000000"/>
              </a:solidFill>
              <a:latin typeface="Arial"/>
            </a:endParaRPr>
          </a:p>
          <a:p>
            <a:pPr marL="341280" indent="-341280">
              <a:lnSpc>
                <a:spcPct val="100000"/>
              </a:lnSpc>
              <a:spcBef>
                <a:spcPts val="697"/>
              </a:spcBef>
            </a:pPr>
            <a:endParaRPr lang="en-US" sz="2800" b="0" strike="noStrike" spc="-1" dirty="0">
              <a:solidFill>
                <a:srgbClr val="000000"/>
              </a:solidFill>
              <a:latin typeface="Arial"/>
            </a:endParaRPr>
          </a:p>
          <a:p>
            <a:pPr marL="341280" indent="-34128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Compute the scattering profile of a water drop</a:t>
            </a:r>
            <a:endParaRPr lang="en-US" sz="2800" b="0" strike="noStrike" spc="-1" dirty="0">
              <a:solidFill>
                <a:srgbClr val="000000"/>
              </a:solidFill>
              <a:latin typeface="Arial"/>
            </a:endParaRPr>
          </a:p>
          <a:p>
            <a:pPr marL="742680" lvl="1" indent="-284040">
              <a:lnSpc>
                <a:spcPct val="100000"/>
              </a:lnSpc>
              <a:spcBef>
                <a:spcPts val="598"/>
              </a:spcBef>
            </a:pPr>
            <a:endParaRPr lang="en-US" sz="2800" b="0" strike="noStrike" spc="-1" dirty="0">
              <a:solidFill>
                <a:srgbClr val="000000"/>
              </a:solidFill>
              <a:latin typeface="Arial"/>
            </a:endParaRPr>
          </a:p>
          <a:p>
            <a:pPr marL="341280" indent="-34128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Use the scattering profile in rendering</a:t>
            </a:r>
            <a:endParaRPr lang="en-US" sz="2800" b="0" strike="noStrike" spc="-1" dirty="0">
              <a:solidFill>
                <a:srgbClr val="000000"/>
              </a:solidFill>
              <a:latin typeface="Arial"/>
            </a:endParaRPr>
          </a:p>
        </p:txBody>
      </p:sp>
      <p:sp>
        <p:nvSpPr>
          <p:cNvPr id="304"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OUR APPROACH</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4295"/>
    </mc:Choice>
    <mc:Fallback>
      <p:transition spd="slow" advTm="1429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1201680" y="1417680"/>
            <a:ext cx="7485120" cy="53388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80000"/>
              </a:lnSpc>
              <a:spcBef>
                <a:spcPts val="748"/>
              </a:spcBef>
              <a:buClr>
                <a:srgbClr val="17375E"/>
              </a:buClr>
              <a:buSzPct val="75000"/>
              <a:buFont typeface="Wingdings" charset="2"/>
              <a:buChar char=""/>
            </a:pPr>
            <a:r>
              <a:rPr lang="en-US" sz="3000" b="0" strike="noStrike" spc="-1" dirty="0">
                <a:solidFill>
                  <a:srgbClr val="000000"/>
                </a:solidFill>
                <a:latin typeface="Constantia"/>
                <a:ea typeface="Droid Sans Fallback"/>
              </a:rPr>
              <a:t>Based on [Beard and Chuang </a:t>
            </a:r>
            <a:r>
              <a:rPr lang="en-US" sz="3000" b="0" strike="noStrike" spc="-1" dirty="0">
                <a:solidFill>
                  <a:srgbClr val="000000"/>
                </a:solidFill>
                <a:latin typeface="Times New Roman"/>
                <a:ea typeface="Times New Roman"/>
              </a:rPr>
              <a:t>1987</a:t>
            </a:r>
            <a:r>
              <a:rPr lang="en-US" sz="3000" b="0" strike="noStrike" spc="-1" dirty="0">
                <a:solidFill>
                  <a:srgbClr val="000000"/>
                </a:solidFill>
                <a:latin typeface="Constantia"/>
                <a:ea typeface="Droid Sans Fallback"/>
              </a:rPr>
              <a:t>]</a:t>
            </a:r>
            <a:endParaRPr lang="en-US" sz="3000" b="0" strike="noStrike" spc="-1" dirty="0">
              <a:solidFill>
                <a:srgbClr val="000000"/>
              </a:solidFill>
              <a:latin typeface="Arial"/>
            </a:endParaRPr>
          </a:p>
          <a:p>
            <a:pPr marL="341280" indent="-341280">
              <a:lnSpc>
                <a:spcPct val="80000"/>
              </a:lnSpc>
              <a:spcBef>
                <a:spcPts val="748"/>
              </a:spcBef>
            </a:pPr>
            <a:endParaRPr lang="en-US" sz="3000" b="0" strike="noStrike" spc="-1" dirty="0">
              <a:solidFill>
                <a:srgbClr val="000000"/>
              </a:solidFill>
              <a:latin typeface="Arial"/>
            </a:endParaRPr>
          </a:p>
          <a:p>
            <a:pPr marL="341280" indent="-341280">
              <a:lnSpc>
                <a:spcPct val="80000"/>
              </a:lnSpc>
              <a:spcBef>
                <a:spcPts val="748"/>
              </a:spcBef>
            </a:pPr>
            <a:endParaRPr lang="en-US" sz="3000" b="0" strike="noStrike" spc="-1" dirty="0">
              <a:solidFill>
                <a:srgbClr val="000000"/>
              </a:solidFill>
              <a:latin typeface="Arial"/>
            </a:endParaRPr>
          </a:p>
          <a:p>
            <a:pPr marL="341280" indent="-341280">
              <a:lnSpc>
                <a:spcPct val="80000"/>
              </a:lnSpc>
              <a:spcBef>
                <a:spcPts val="748"/>
              </a:spcBef>
            </a:pPr>
            <a:endParaRPr lang="en-US" sz="3000" b="0" strike="noStrike" spc="-1" dirty="0">
              <a:solidFill>
                <a:srgbClr val="000000"/>
              </a:solidFill>
              <a:latin typeface="Arial"/>
            </a:endParaRPr>
          </a:p>
          <a:p>
            <a:pPr marL="341280" indent="-341280">
              <a:lnSpc>
                <a:spcPct val="80000"/>
              </a:lnSpc>
              <a:spcBef>
                <a:spcPts val="748"/>
              </a:spcBef>
            </a:pPr>
            <a:endParaRPr lang="en-US" sz="3000" b="0" strike="noStrike" spc="-1" dirty="0">
              <a:solidFill>
                <a:srgbClr val="000000"/>
              </a:solidFill>
              <a:latin typeface="Arial"/>
            </a:endParaRPr>
          </a:p>
          <a:p>
            <a:pPr marL="341280" indent="-341280">
              <a:lnSpc>
                <a:spcPct val="80000"/>
              </a:lnSpc>
              <a:spcBef>
                <a:spcPts val="748"/>
              </a:spcBef>
            </a:pPr>
            <a:endParaRPr lang="en-US" sz="3000" b="0" strike="noStrike" spc="-1" dirty="0">
              <a:solidFill>
                <a:srgbClr val="000000"/>
              </a:solidFill>
              <a:latin typeface="Arial"/>
            </a:endParaRPr>
          </a:p>
          <a:p>
            <a:pPr marL="341280" indent="-341280">
              <a:lnSpc>
                <a:spcPct val="80000"/>
              </a:lnSpc>
              <a:spcBef>
                <a:spcPts val="748"/>
              </a:spcBef>
              <a:buClr>
                <a:srgbClr val="17375E"/>
              </a:buClr>
              <a:buSzPct val="75000"/>
              <a:buFont typeface="Wingdings" charset="2"/>
              <a:buChar char=""/>
            </a:pPr>
            <a:r>
              <a:rPr lang="en-US" sz="3000" b="0" strike="noStrike" spc="-1" dirty="0">
                <a:solidFill>
                  <a:srgbClr val="000000"/>
                </a:solidFill>
                <a:latin typeface="Constantia"/>
                <a:ea typeface="Droid Sans Fallback"/>
              </a:rPr>
              <a:t>Considered:</a:t>
            </a:r>
            <a:endParaRPr lang="en-US" sz="3000" b="0" strike="noStrike" spc="-1" dirty="0">
              <a:solidFill>
                <a:srgbClr val="000000"/>
              </a:solidFill>
              <a:latin typeface="Arial"/>
            </a:endParaRPr>
          </a:p>
          <a:p>
            <a:pPr marL="741240" lvl="1" indent="-284040">
              <a:lnSpc>
                <a:spcPct val="80000"/>
              </a:lnSpc>
              <a:spcBef>
                <a:spcPts val="649"/>
              </a:spcBef>
              <a:buClr>
                <a:srgbClr val="000000"/>
              </a:buClr>
              <a:buFont typeface="Arial"/>
              <a:buChar char="–"/>
            </a:pPr>
            <a:r>
              <a:rPr lang="en-US" sz="2600" b="0" strike="noStrike" spc="-1" dirty="0">
                <a:solidFill>
                  <a:srgbClr val="000000"/>
                </a:solidFill>
                <a:latin typeface="Constantia"/>
                <a:ea typeface="Droid Sans Fallback"/>
              </a:rPr>
              <a:t>Surface tension</a:t>
            </a:r>
            <a:r>
              <a:rPr lang="zh-CN" altLang="en-US" sz="2600" b="0" strike="noStrike" spc="-1" dirty="0">
                <a:solidFill>
                  <a:srgbClr val="000000"/>
                </a:solidFill>
                <a:latin typeface="Constantia"/>
                <a:ea typeface="Droid Sans Fallback"/>
              </a:rPr>
              <a:t>（表面张力）</a:t>
            </a:r>
            <a:endParaRPr lang="en-US" sz="2600" b="0" strike="noStrike" spc="-1" dirty="0">
              <a:solidFill>
                <a:srgbClr val="000000"/>
              </a:solidFill>
              <a:latin typeface="Arial"/>
            </a:endParaRPr>
          </a:p>
          <a:p>
            <a:pPr marL="741240" lvl="1" indent="-284040">
              <a:lnSpc>
                <a:spcPct val="80000"/>
              </a:lnSpc>
              <a:spcBef>
                <a:spcPts val="649"/>
              </a:spcBef>
              <a:buClr>
                <a:srgbClr val="000000"/>
              </a:buClr>
              <a:buFont typeface="Arial"/>
              <a:buChar char="–"/>
            </a:pPr>
            <a:r>
              <a:rPr lang="en-US" sz="2600" b="0" strike="noStrike" spc="-1" dirty="0">
                <a:solidFill>
                  <a:srgbClr val="000000"/>
                </a:solidFill>
                <a:latin typeface="Constantia"/>
                <a:ea typeface="Droid Sans Fallback"/>
              </a:rPr>
              <a:t>Hydrostatic pressure</a:t>
            </a:r>
            <a:r>
              <a:rPr lang="zh-CN" altLang="en-US" sz="2600" spc="-1" dirty="0">
                <a:solidFill>
                  <a:srgbClr val="000000"/>
                </a:solidFill>
                <a:latin typeface="Constantia"/>
                <a:ea typeface="Droid Sans Fallback"/>
              </a:rPr>
              <a:t>（液体静压力）</a:t>
            </a:r>
            <a:endParaRPr lang="en-US" sz="2600" b="0" strike="noStrike" spc="-1" dirty="0">
              <a:solidFill>
                <a:srgbClr val="000000"/>
              </a:solidFill>
              <a:latin typeface="Arial"/>
            </a:endParaRPr>
          </a:p>
          <a:p>
            <a:pPr marL="741240" lvl="1" indent="-284040">
              <a:lnSpc>
                <a:spcPct val="80000"/>
              </a:lnSpc>
              <a:spcBef>
                <a:spcPts val="649"/>
              </a:spcBef>
              <a:buClr>
                <a:srgbClr val="000000"/>
              </a:buClr>
              <a:buFont typeface="Arial"/>
              <a:buChar char="–"/>
            </a:pPr>
            <a:r>
              <a:rPr lang="en-US" sz="2600" b="0" strike="noStrike" spc="-1" dirty="0">
                <a:solidFill>
                  <a:srgbClr val="000000"/>
                </a:solidFill>
                <a:latin typeface="Constantia"/>
                <a:ea typeface="Droid Sans Fallback"/>
              </a:rPr>
              <a:t>Aerodynamic pressure</a:t>
            </a:r>
            <a:r>
              <a:rPr lang="zh-CN" altLang="en-US" sz="2600" spc="-1" dirty="0">
                <a:solidFill>
                  <a:srgbClr val="000000"/>
                </a:solidFill>
                <a:latin typeface="Constantia"/>
                <a:ea typeface="Droid Sans Fallback"/>
              </a:rPr>
              <a:t>（空气压力）</a:t>
            </a:r>
            <a:endParaRPr lang="en-US" sz="2600" b="0" strike="noStrike" spc="-1" dirty="0">
              <a:solidFill>
                <a:srgbClr val="000000"/>
              </a:solidFill>
              <a:latin typeface="Arial"/>
            </a:endParaRPr>
          </a:p>
          <a:p>
            <a:pPr marL="341280" indent="-341280">
              <a:lnSpc>
                <a:spcPct val="80000"/>
              </a:lnSpc>
              <a:spcBef>
                <a:spcPts val="748"/>
              </a:spcBef>
            </a:pPr>
            <a:endParaRPr lang="en-US" sz="2600" b="0" strike="noStrike" spc="-1" dirty="0">
              <a:solidFill>
                <a:srgbClr val="000000"/>
              </a:solidFill>
              <a:latin typeface="Arial"/>
            </a:endParaRPr>
          </a:p>
          <a:p>
            <a:pPr marL="341280" indent="-341280">
              <a:lnSpc>
                <a:spcPct val="80000"/>
              </a:lnSpc>
              <a:spcBef>
                <a:spcPts val="748"/>
              </a:spcBef>
            </a:pPr>
            <a:endParaRPr lang="en-US" sz="2600" b="0" strike="noStrike" spc="-1" dirty="0">
              <a:solidFill>
                <a:srgbClr val="000000"/>
              </a:solidFill>
              <a:latin typeface="Arial"/>
            </a:endParaRPr>
          </a:p>
        </p:txBody>
      </p:sp>
      <p:pic>
        <p:nvPicPr>
          <p:cNvPr id="306" name="图片 305"/>
          <p:cNvPicPr/>
          <p:nvPr/>
        </p:nvPicPr>
        <p:blipFill>
          <a:blip r:embed="rId2"/>
          <a:stretch/>
        </p:blipFill>
        <p:spPr>
          <a:xfrm>
            <a:off x="1201680" y="2085840"/>
            <a:ext cx="7713720" cy="1632240"/>
          </a:xfrm>
          <a:prstGeom prst="rect">
            <a:avLst/>
          </a:prstGeom>
          <a:ln>
            <a:noFill/>
          </a:ln>
        </p:spPr>
      </p:pic>
      <p:sp>
        <p:nvSpPr>
          <p:cNvPr id="307"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dirty="0">
                <a:solidFill>
                  <a:srgbClr val="4F81BD"/>
                </a:solidFill>
                <a:latin typeface="Arial"/>
              </a:rPr>
              <a:t>PHYSICALLY BASED SHAPES</a:t>
            </a:r>
            <a:endParaRPr lang="en-US" sz="3200" b="0" strike="noStrike" spc="-1" dirty="0">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7199"/>
    </mc:Choice>
    <mc:Fallback>
      <p:transition spd="slow" advTm="1719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Key ideas</a:t>
            </a:r>
            <a:endParaRPr lang="en-US" sz="28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0" strike="noStrike" spc="-1" dirty="0">
                <a:solidFill>
                  <a:srgbClr val="000000"/>
                </a:solidFill>
                <a:latin typeface="Constantia"/>
                <a:ea typeface="Droid Sans Fallback"/>
              </a:rPr>
              <a:t>Ray tracing</a:t>
            </a:r>
            <a:endParaRPr lang="en-US" sz="2400" b="0" strike="noStrike" spc="-1" dirty="0">
              <a:solidFill>
                <a:srgbClr val="000000"/>
              </a:solidFill>
              <a:latin typeface="Arial"/>
            </a:endParaRPr>
          </a:p>
          <a:p>
            <a:pPr marL="1143000" lvl="2" indent="-228600">
              <a:lnSpc>
                <a:spcPct val="100000"/>
              </a:lnSpc>
              <a:spcBef>
                <a:spcPts val="598"/>
              </a:spcBef>
              <a:buClr>
                <a:srgbClr val="000000"/>
              </a:buClr>
              <a:buFont typeface="Times New Roman"/>
              <a:buChar char="•"/>
            </a:pPr>
            <a:r>
              <a:rPr lang="en-US" sz="2400" b="0" strike="noStrike" spc="-1" dirty="0">
                <a:solidFill>
                  <a:srgbClr val="000000"/>
                </a:solidFill>
                <a:latin typeface="Constantia"/>
                <a:ea typeface="Droid Sans Fallback"/>
              </a:rPr>
              <a:t>Arbitrary geometry</a:t>
            </a:r>
            <a:endParaRPr lang="en-US" sz="2400" b="0" strike="noStrike" spc="-1" dirty="0">
              <a:solidFill>
                <a:srgbClr val="000000"/>
              </a:solidFill>
              <a:latin typeface="Arial"/>
            </a:endParaRPr>
          </a:p>
          <a:p>
            <a:pPr marL="1143000" lvl="2" indent="-228600">
              <a:lnSpc>
                <a:spcPct val="100000"/>
              </a:lnSpc>
              <a:spcBef>
                <a:spcPts val="598"/>
              </a:spcBef>
              <a:buClr>
                <a:srgbClr val="000000"/>
              </a:buClr>
              <a:buFont typeface="Times New Roman"/>
              <a:buChar char="•"/>
            </a:pPr>
            <a:r>
              <a:rPr lang="en-US" sz="2400" b="0" strike="noStrike" spc="-1" dirty="0">
                <a:solidFill>
                  <a:srgbClr val="000000"/>
                </a:solidFill>
                <a:latin typeface="Constantia"/>
                <a:ea typeface="Droid Sans Fallback"/>
              </a:rPr>
              <a:t>Interference </a:t>
            </a:r>
            <a:endParaRPr lang="en-US" sz="24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0" strike="noStrike" spc="-1" dirty="0">
                <a:solidFill>
                  <a:srgbClr val="000000"/>
                </a:solidFill>
                <a:latin typeface="Constantia"/>
                <a:ea typeface="Droid Sans Fallback"/>
              </a:rPr>
              <a:t>Keep track of the phase of light</a:t>
            </a:r>
            <a:endParaRPr lang="en-US" sz="2400" b="0" strike="noStrike" spc="-1" dirty="0">
              <a:solidFill>
                <a:srgbClr val="000000"/>
              </a:solidFill>
              <a:latin typeface="Arial"/>
            </a:endParaRPr>
          </a:p>
          <a:p>
            <a:pPr marL="1143000" lvl="2" indent="-228600">
              <a:lnSpc>
                <a:spcPct val="100000"/>
              </a:lnSpc>
              <a:spcBef>
                <a:spcPts val="598"/>
              </a:spcBef>
              <a:buClr>
                <a:srgbClr val="000000"/>
              </a:buClr>
              <a:buFont typeface="Times New Roman"/>
              <a:buChar char="•"/>
            </a:pPr>
            <a:r>
              <a:rPr lang="en-US" sz="2400" b="0" strike="noStrike" spc="-1" dirty="0">
                <a:solidFill>
                  <a:srgbClr val="000000"/>
                </a:solidFill>
                <a:latin typeface="Constantia"/>
                <a:ea typeface="Droid Sans Fallback"/>
              </a:rPr>
              <a:t>Interference</a:t>
            </a:r>
            <a:endParaRPr lang="en-US" sz="24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endParaRPr lang="en-US" sz="2400" b="0" strike="noStrike" spc="-1" dirty="0">
              <a:solidFill>
                <a:srgbClr val="000000"/>
              </a:solidFill>
              <a:latin typeface="Arial"/>
            </a:endParaRPr>
          </a:p>
        </p:txBody>
      </p:sp>
      <p:sp>
        <p:nvSpPr>
          <p:cNvPr id="309" name="CustomShape 2"/>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dirty="0">
                <a:solidFill>
                  <a:srgbClr val="4F81BD"/>
                </a:solidFill>
                <a:latin typeface="Arial"/>
              </a:rPr>
              <a:t>SCATTERING PROFILE </a:t>
            </a:r>
            <a:endParaRPr lang="en-US" sz="2800" b="0" strike="noStrike" spc="-1" dirty="0">
              <a:solidFill>
                <a:srgbClr val="000000"/>
              </a:solidFill>
              <a:latin typeface="Arial"/>
            </a:endParaRPr>
          </a:p>
          <a:p>
            <a:r>
              <a:rPr lang="en-US" sz="2800" b="1" strike="noStrike" spc="-1" dirty="0">
                <a:solidFill>
                  <a:srgbClr val="4F81BD"/>
                </a:solidFill>
                <a:latin typeface="Arial"/>
              </a:rPr>
              <a:t>SIMULATION</a:t>
            </a:r>
            <a:r>
              <a:rPr lang="en-US" sz="2400" b="1" strike="noStrike" spc="-1" dirty="0">
                <a:solidFill>
                  <a:srgbClr val="4F81BD"/>
                </a:solidFill>
                <a:latin typeface="Arial"/>
              </a:rPr>
              <a:t> </a:t>
            </a:r>
            <a:endParaRPr lang="en-US" sz="2400" b="0" strike="noStrike" spc="-1" dirty="0">
              <a:solidFill>
                <a:srgbClr val="000000"/>
              </a:solidFill>
              <a:latin typeface="Arial"/>
            </a:endParaRPr>
          </a:p>
        </p:txBody>
      </p:sp>
      <p:pic>
        <p:nvPicPr>
          <p:cNvPr id="310" name="图片 309"/>
          <p:cNvPicPr/>
          <p:nvPr/>
        </p:nvPicPr>
        <p:blipFill>
          <a:blip r:embed="rId2">
            <a:lum bright="20000" contrast="30000"/>
          </a:blip>
          <a:stretch/>
        </p:blipFill>
        <p:spPr>
          <a:xfrm>
            <a:off x="2016000" y="2433600"/>
            <a:ext cx="432000" cy="374400"/>
          </a:xfrm>
          <a:prstGeom prst="rect">
            <a:avLst/>
          </a:prstGeom>
          <a:ln>
            <a:noFill/>
          </a:ln>
        </p:spPr>
      </p:pic>
      <p:pic>
        <p:nvPicPr>
          <p:cNvPr id="311" name="图片 310"/>
          <p:cNvPicPr/>
          <p:nvPr/>
        </p:nvPicPr>
        <p:blipFill>
          <a:blip r:embed="rId3"/>
          <a:stretch/>
        </p:blipFill>
        <p:spPr>
          <a:xfrm>
            <a:off x="2052000" y="2880000"/>
            <a:ext cx="324000" cy="323640"/>
          </a:xfrm>
          <a:prstGeom prst="rect">
            <a:avLst/>
          </a:prstGeom>
          <a:ln>
            <a:noFill/>
          </a:ln>
        </p:spPr>
      </p:pic>
      <p:pic>
        <p:nvPicPr>
          <p:cNvPr id="312" name="图片 311"/>
          <p:cNvPicPr/>
          <p:nvPr/>
        </p:nvPicPr>
        <p:blipFill>
          <a:blip r:embed="rId2">
            <a:lum bright="20000" contrast="30000"/>
          </a:blip>
          <a:stretch/>
        </p:blipFill>
        <p:spPr>
          <a:xfrm>
            <a:off x="1980000" y="3729600"/>
            <a:ext cx="432000" cy="3744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advTm="35423"/>
    </mc:Choice>
    <mc:Fallback>
      <p:transition spd="slow" advTm="3542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3" name="Group 1"/>
          <p:cNvGrpSpPr/>
          <p:nvPr/>
        </p:nvGrpSpPr>
        <p:grpSpPr>
          <a:xfrm>
            <a:off x="1094040" y="2209680"/>
            <a:ext cx="7783200" cy="3214800"/>
            <a:chOff x="1094040" y="2209680"/>
            <a:chExt cx="7783200" cy="3214800"/>
          </a:xfrm>
        </p:grpSpPr>
        <p:pic>
          <p:nvPicPr>
            <p:cNvPr id="314" name="图片 313"/>
            <p:cNvPicPr/>
            <p:nvPr/>
          </p:nvPicPr>
          <p:blipFill>
            <a:blip r:embed="rId2"/>
            <a:stretch/>
          </p:blipFill>
          <p:spPr>
            <a:xfrm>
              <a:off x="1201680" y="2209680"/>
              <a:ext cx="7675560" cy="3214800"/>
            </a:xfrm>
            <a:prstGeom prst="rect">
              <a:avLst/>
            </a:prstGeom>
            <a:ln>
              <a:noFill/>
            </a:ln>
          </p:spPr>
        </p:pic>
        <p:sp>
          <p:nvSpPr>
            <p:cNvPr id="315" name="CustomShape 2"/>
            <p:cNvSpPr/>
            <p:nvPr/>
          </p:nvSpPr>
          <p:spPr>
            <a:xfrm>
              <a:off x="1094040" y="4840200"/>
              <a:ext cx="2178360" cy="5205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2800" b="0" strike="noStrike" spc="-1">
                  <a:solidFill>
                    <a:srgbClr val="000000"/>
                  </a:solidFill>
                  <a:latin typeface="Times New Roman"/>
                  <a:ea typeface="Times New Roman"/>
                </a:rPr>
                <a:t>1. </a:t>
              </a:r>
              <a:r>
                <a:rPr lang="en-US" sz="2800" b="0" strike="noStrike" spc="-1">
                  <a:solidFill>
                    <a:srgbClr val="000000"/>
                  </a:solidFill>
                  <a:latin typeface="Constantia"/>
                </a:rPr>
                <a:t>Cast</a:t>
              </a:r>
              <a:endParaRPr lang="en-US" sz="2800" b="0" strike="noStrike" spc="-1">
                <a:solidFill>
                  <a:srgbClr val="000000"/>
                </a:solidFill>
                <a:latin typeface="Arial"/>
              </a:endParaRPr>
            </a:p>
          </p:txBody>
        </p:sp>
        <p:cxnSp>
          <p:nvCxnSpPr>
            <p:cNvPr id="316" name="Line 3"/>
            <p:cNvCxnSpPr>
              <a:stCxn id="315" idx="0"/>
            </p:cNvCxnSpPr>
            <p:nvPr/>
          </p:nvCxnSpPr>
          <p:spPr>
            <a:xfrm flipV="1">
              <a:off x="2183040" y="3583800"/>
              <a:ext cx="5040" cy="1256760"/>
            </a:xfrm>
            <a:prstGeom prst="straightConnector1">
              <a:avLst/>
            </a:prstGeom>
            <a:ln w="38160">
              <a:solidFill>
                <a:srgbClr val="FF0000"/>
              </a:solidFill>
              <a:miter/>
              <a:tailEnd type="triangle" w="med" len="med"/>
            </a:ln>
          </p:spPr>
        </p:cxnSp>
        <p:sp>
          <p:nvSpPr>
            <p:cNvPr id="317" name="CustomShape 4"/>
            <p:cNvSpPr/>
            <p:nvPr/>
          </p:nvSpPr>
          <p:spPr>
            <a:xfrm>
              <a:off x="3566520" y="4842000"/>
              <a:ext cx="1901160" cy="5205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2800" b="0" strike="noStrike" spc="-1">
                  <a:solidFill>
                    <a:srgbClr val="000000"/>
                  </a:solidFill>
                  <a:latin typeface="Times New Roman"/>
                  <a:ea typeface="Times New Roman"/>
                </a:rPr>
                <a:t>2. </a:t>
              </a:r>
              <a:r>
                <a:rPr lang="en-US" sz="2800" b="0" strike="noStrike" spc="-1">
                  <a:solidFill>
                    <a:srgbClr val="000000"/>
                  </a:solidFill>
                  <a:latin typeface="Constantia"/>
                </a:rPr>
                <a:t>Interact</a:t>
              </a:r>
              <a:endParaRPr lang="en-US" sz="2800" b="0" strike="noStrike" spc="-1">
                <a:solidFill>
                  <a:srgbClr val="000000"/>
                </a:solidFill>
                <a:latin typeface="Arial"/>
              </a:endParaRPr>
            </a:p>
          </p:txBody>
        </p:sp>
        <p:cxnSp>
          <p:nvCxnSpPr>
            <p:cNvPr id="318" name="Line 5"/>
            <p:cNvCxnSpPr>
              <a:stCxn id="317" idx="0"/>
            </p:cNvCxnSpPr>
            <p:nvPr/>
          </p:nvCxnSpPr>
          <p:spPr>
            <a:xfrm flipH="1" flipV="1">
              <a:off x="3136320" y="3444840"/>
              <a:ext cx="1380960" cy="1397520"/>
            </a:xfrm>
            <a:prstGeom prst="straightConnector1">
              <a:avLst/>
            </a:prstGeom>
            <a:ln w="38160">
              <a:solidFill>
                <a:srgbClr val="FF0000"/>
              </a:solidFill>
              <a:miter/>
              <a:tailEnd type="triangle" w="med" len="med"/>
            </a:ln>
          </p:spPr>
        </p:cxnSp>
        <p:cxnSp>
          <p:nvCxnSpPr>
            <p:cNvPr id="319" name="Line 6"/>
            <p:cNvCxnSpPr>
              <a:stCxn id="317" idx="0"/>
            </p:cNvCxnSpPr>
            <p:nvPr/>
          </p:nvCxnSpPr>
          <p:spPr>
            <a:xfrm flipV="1">
              <a:off x="4516920" y="3249360"/>
              <a:ext cx="99720" cy="1593000"/>
            </a:xfrm>
            <a:prstGeom prst="straightConnector1">
              <a:avLst/>
            </a:prstGeom>
            <a:ln w="38160">
              <a:solidFill>
                <a:srgbClr val="FF0000"/>
              </a:solidFill>
              <a:miter/>
              <a:tailEnd type="triangle" w="med" len="med"/>
            </a:ln>
          </p:spPr>
        </p:cxnSp>
        <p:sp>
          <p:nvSpPr>
            <p:cNvPr id="320" name="CustomShape 7"/>
            <p:cNvSpPr/>
            <p:nvPr/>
          </p:nvSpPr>
          <p:spPr>
            <a:xfrm>
              <a:off x="5992920" y="4840200"/>
              <a:ext cx="1727280" cy="5205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2800" b="0" strike="noStrike" spc="-1" dirty="0">
                  <a:solidFill>
                    <a:srgbClr val="000000"/>
                  </a:solidFill>
                  <a:latin typeface="Times New Roman"/>
                  <a:ea typeface="Times New Roman"/>
                </a:rPr>
                <a:t>3. </a:t>
              </a:r>
              <a:r>
                <a:rPr lang="en-US" sz="2800" b="0" strike="noStrike" spc="-1" dirty="0">
                  <a:solidFill>
                    <a:srgbClr val="000000"/>
                  </a:solidFill>
                  <a:latin typeface="Constantia"/>
                </a:rPr>
                <a:t>Collect</a:t>
              </a:r>
              <a:endParaRPr lang="en-US" sz="2800" b="0" strike="noStrike" spc="-1" dirty="0">
                <a:solidFill>
                  <a:srgbClr val="000000"/>
                </a:solidFill>
                <a:latin typeface="Arial"/>
              </a:endParaRPr>
            </a:p>
          </p:txBody>
        </p:sp>
        <p:cxnSp>
          <p:nvCxnSpPr>
            <p:cNvPr id="321" name="Line 8"/>
            <p:cNvCxnSpPr>
              <a:stCxn id="320" idx="0"/>
            </p:cNvCxnSpPr>
            <p:nvPr/>
          </p:nvCxnSpPr>
          <p:spPr>
            <a:xfrm flipV="1">
              <a:off x="6856560" y="4142880"/>
              <a:ext cx="1317960" cy="697680"/>
            </a:xfrm>
            <a:prstGeom prst="straightConnector1">
              <a:avLst/>
            </a:prstGeom>
            <a:ln w="38160">
              <a:solidFill>
                <a:srgbClr val="FF0000"/>
              </a:solidFill>
              <a:miter/>
              <a:tailEnd type="triangle" w="med" len="med"/>
            </a:ln>
          </p:spPr>
        </p:cxnSp>
      </p:grpSp>
      <p:sp>
        <p:nvSpPr>
          <p:cNvPr id="322" name="CustomShape 9"/>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dirty="0">
                <a:solidFill>
                  <a:srgbClr val="4F81BD"/>
                </a:solidFill>
                <a:latin typeface="Arial"/>
              </a:rPr>
              <a:t>SCATTERING PROFILE </a:t>
            </a:r>
            <a:endParaRPr lang="en-US" sz="2800" b="0" strike="noStrike" spc="-1" dirty="0">
              <a:solidFill>
                <a:srgbClr val="000000"/>
              </a:solidFill>
              <a:latin typeface="Arial"/>
            </a:endParaRPr>
          </a:p>
          <a:p>
            <a:r>
              <a:rPr lang="en-US" sz="2800" b="1" strike="noStrike" spc="-1" dirty="0">
                <a:solidFill>
                  <a:srgbClr val="4F81BD"/>
                </a:solidFill>
                <a:latin typeface="Arial"/>
              </a:rPr>
              <a:t>SIMULATION</a:t>
            </a:r>
            <a:r>
              <a:rPr lang="en-US" sz="2400" b="1" strike="noStrike" spc="-1" dirty="0">
                <a:solidFill>
                  <a:srgbClr val="4F81BD"/>
                </a:solidFill>
                <a:latin typeface="Arial"/>
              </a:rPr>
              <a:t> </a:t>
            </a:r>
            <a:endParaRPr lang="en-US" sz="2400" b="0" strike="noStrike" spc="-1" dirty="0">
              <a:solidFill>
                <a:srgbClr val="000000"/>
              </a:solidFill>
              <a:latin typeface="Arial"/>
            </a:endParaRPr>
          </a:p>
        </p:txBody>
      </p:sp>
      <p:sp>
        <p:nvSpPr>
          <p:cNvPr id="323" name="CustomShape 10"/>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Algorithm (per wavelength)</a:t>
            </a:r>
            <a:endParaRPr lang="en-US" sz="2800" b="0" strike="noStrike" spc="-1" dirty="0">
              <a:solidFill>
                <a:srgbClr val="000000"/>
              </a:solidFill>
              <a:latin typeface="Arial"/>
            </a:endParaRPr>
          </a:p>
          <a:p>
            <a:pPr marL="739440" lvl="1" indent="-279360">
              <a:lnSpc>
                <a:spcPct val="100000"/>
              </a:lnSpc>
              <a:spcBef>
                <a:spcPts val="598"/>
              </a:spcBef>
            </a:pPr>
            <a:endParaRPr lang="en-US" sz="2800" b="0" strike="noStrike" spc="-1" dirty="0">
              <a:solidFill>
                <a:srgbClr val="000000"/>
              </a:solidFill>
              <a:latin typeface="Arial"/>
            </a:endParaRPr>
          </a:p>
          <a:p>
            <a:pPr marL="739440" lvl="1" indent="-279360">
              <a:lnSpc>
                <a:spcPct val="100000"/>
              </a:lnSpc>
              <a:spcBef>
                <a:spcPts val="598"/>
              </a:spcBef>
            </a:pPr>
            <a:endParaRPr lang="en-US" sz="2800" b="0" strike="noStrike" spc="-1" dirty="0">
              <a:solidFill>
                <a:srgbClr val="000000"/>
              </a:solidFill>
              <a:latin typeface="Arial"/>
            </a:endParaRPr>
          </a:p>
          <a:p>
            <a:pPr marL="739440" lvl="1" indent="-279360">
              <a:lnSpc>
                <a:spcPct val="100000"/>
              </a:lnSpc>
              <a:spcBef>
                <a:spcPts val="598"/>
              </a:spcBef>
            </a:pPr>
            <a:endParaRPr lang="en-US" sz="2800" b="0" strike="noStrike" spc="-1" dirty="0">
              <a:solidFill>
                <a:srgbClr val="000000"/>
              </a:solidFill>
              <a:latin typeface="Arial"/>
            </a:endParaRPr>
          </a:p>
          <a:p>
            <a:pPr marL="739440" lvl="1" indent="-279360">
              <a:lnSpc>
                <a:spcPct val="100000"/>
              </a:lnSpc>
              <a:spcBef>
                <a:spcPts val="598"/>
              </a:spcBef>
            </a:pPr>
            <a:endParaRPr lang="en-US" sz="2800" b="0" strike="noStrike" spc="-1" dirty="0">
              <a:solidFill>
                <a:srgbClr val="000000"/>
              </a:solidFill>
              <a:latin typeface="Arial"/>
            </a:endParaRPr>
          </a:p>
          <a:p>
            <a:pPr marL="739440" lvl="1" indent="-279360">
              <a:lnSpc>
                <a:spcPct val="100000"/>
              </a:lnSpc>
              <a:spcBef>
                <a:spcPts val="598"/>
              </a:spcBef>
            </a:pPr>
            <a:endParaRPr lang="en-US" sz="2800" b="0" strike="noStrike" spc="-1" dirty="0">
              <a:solidFill>
                <a:srgbClr val="000000"/>
              </a:solidFill>
              <a:latin typeface="Arial"/>
            </a:endParaRPr>
          </a:p>
          <a:p>
            <a:pPr marL="739440" lvl="1" indent="-279360">
              <a:lnSpc>
                <a:spcPct val="100000"/>
              </a:lnSpc>
              <a:spcBef>
                <a:spcPts val="598"/>
              </a:spcBef>
            </a:pPr>
            <a:endParaRPr lang="en-US" sz="2800" b="0" strike="noStrike" spc="-1" dirty="0">
              <a:solidFill>
                <a:srgbClr val="000000"/>
              </a:solidFill>
              <a:latin typeface="Arial"/>
            </a:endParaRPr>
          </a:p>
          <a:p>
            <a:pPr marL="739440" lvl="1" indent="-279360">
              <a:lnSpc>
                <a:spcPct val="100000"/>
              </a:lnSpc>
              <a:spcBef>
                <a:spcPts val="598"/>
              </a:spcBef>
            </a:pPr>
            <a:endParaRPr lang="en-US" sz="2800" b="0" strike="noStrike" spc="-1" dirty="0">
              <a:solidFill>
                <a:srgbClr val="000000"/>
              </a:solidFill>
              <a:latin typeface="Arial"/>
            </a:endParaRPr>
          </a:p>
          <a:p>
            <a:pPr marL="739440" lvl="1" indent="-279360">
              <a:lnSpc>
                <a:spcPct val="100000"/>
              </a:lnSpc>
              <a:spcBef>
                <a:spcPts val="598"/>
              </a:spcBef>
            </a:pPr>
            <a:endParaRPr lang="en-US" sz="2800" b="0" strike="noStrike" spc="-1" dirty="0">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39455"/>
    </mc:Choice>
    <mc:Fallback>
      <p:transition spd="slow" advTm="3945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4" name="Group 1"/>
          <p:cNvGrpSpPr/>
          <p:nvPr/>
        </p:nvGrpSpPr>
        <p:grpSpPr>
          <a:xfrm>
            <a:off x="4870440" y="66600"/>
            <a:ext cx="3879720" cy="1616760"/>
            <a:chOff x="4870440" y="66600"/>
            <a:chExt cx="3879720" cy="1616760"/>
          </a:xfrm>
        </p:grpSpPr>
        <p:pic>
          <p:nvPicPr>
            <p:cNvPr id="325" name="图片 324"/>
            <p:cNvPicPr/>
            <p:nvPr/>
          </p:nvPicPr>
          <p:blipFill>
            <a:blip r:embed="rId2"/>
            <a:stretch/>
          </p:blipFill>
          <p:spPr>
            <a:xfrm>
              <a:off x="4915080" y="66600"/>
              <a:ext cx="3835080" cy="1606680"/>
            </a:xfrm>
            <a:prstGeom prst="rect">
              <a:avLst/>
            </a:prstGeom>
            <a:ln>
              <a:noFill/>
            </a:ln>
          </p:spPr>
        </p:pic>
        <p:sp>
          <p:nvSpPr>
            <p:cNvPr id="326" name="CustomShape 2"/>
            <p:cNvSpPr/>
            <p:nvPr/>
          </p:nvSpPr>
          <p:spPr>
            <a:xfrm>
              <a:off x="4870440" y="137304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327" name="Line 3"/>
            <p:cNvCxnSpPr>
              <a:stCxn id="326" idx="0"/>
            </p:cNvCxnSpPr>
            <p:nvPr/>
          </p:nvCxnSpPr>
          <p:spPr>
            <a:xfrm flipH="1" flipV="1">
              <a:off x="5397120" y="747000"/>
              <a:ext cx="291600" cy="626400"/>
            </a:xfrm>
            <a:prstGeom prst="straightConnector1">
              <a:avLst/>
            </a:prstGeom>
            <a:ln w="25560">
              <a:solidFill>
                <a:srgbClr val="FF0000"/>
              </a:solidFill>
              <a:miter/>
              <a:tailEnd type="triangle" w="med" len="med"/>
            </a:ln>
          </p:spPr>
        </p:cxnSp>
        <p:sp>
          <p:nvSpPr>
            <p:cNvPr id="328" name="CustomShape 4"/>
            <p:cNvSpPr/>
            <p:nvPr/>
          </p:nvSpPr>
          <p:spPr>
            <a:xfrm>
              <a:off x="6091200" y="137628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329" name="Line 5"/>
            <p:cNvCxnSpPr>
              <a:stCxn id="328" idx="0"/>
            </p:cNvCxnSpPr>
            <p:nvPr/>
          </p:nvCxnSpPr>
          <p:spPr>
            <a:xfrm flipH="1" flipV="1">
              <a:off x="5873400" y="677520"/>
              <a:ext cx="740520" cy="699120"/>
            </a:xfrm>
            <a:prstGeom prst="straightConnector1">
              <a:avLst/>
            </a:prstGeom>
            <a:ln w="25560">
              <a:solidFill>
                <a:srgbClr val="FF0000"/>
              </a:solidFill>
              <a:miter/>
              <a:tailEnd type="triangle" w="med" len="med"/>
            </a:ln>
          </p:spPr>
        </p:cxnSp>
        <p:cxnSp>
          <p:nvCxnSpPr>
            <p:cNvPr id="330" name="Line 6"/>
            <p:cNvCxnSpPr>
              <a:stCxn id="328" idx="0"/>
            </p:cNvCxnSpPr>
            <p:nvPr/>
          </p:nvCxnSpPr>
          <p:spPr>
            <a:xfrm flipV="1">
              <a:off x="6613560" y="577440"/>
              <a:ext cx="720" cy="799200"/>
            </a:xfrm>
            <a:prstGeom prst="straightConnector1">
              <a:avLst/>
            </a:prstGeom>
            <a:ln w="25560">
              <a:solidFill>
                <a:srgbClr val="FF0000"/>
              </a:solidFill>
              <a:miter/>
              <a:tailEnd type="triangle" w="med" len="med"/>
            </a:ln>
          </p:spPr>
        </p:cxnSp>
        <p:sp>
          <p:nvSpPr>
            <p:cNvPr id="331" name="CustomShape 7"/>
            <p:cNvSpPr/>
            <p:nvPr/>
          </p:nvSpPr>
          <p:spPr>
            <a:xfrm>
              <a:off x="7305480" y="137628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332" name="Line 8"/>
            <p:cNvCxnSpPr>
              <a:stCxn id="331" idx="0"/>
            </p:cNvCxnSpPr>
            <p:nvPr/>
          </p:nvCxnSpPr>
          <p:spPr>
            <a:xfrm flipV="1">
              <a:off x="7784280" y="1025280"/>
              <a:ext cx="606240" cy="351360"/>
            </a:xfrm>
            <a:prstGeom prst="straightConnector1">
              <a:avLst/>
            </a:prstGeom>
            <a:ln w="25560">
              <a:solidFill>
                <a:srgbClr val="FF0000"/>
              </a:solidFill>
              <a:miter/>
              <a:tailEnd type="triangle" w="med" len="med"/>
            </a:ln>
          </p:spPr>
        </p:cxnSp>
      </p:grpSp>
      <p:sp>
        <p:nvSpPr>
          <p:cNvPr id="333" name="CustomShape 9"/>
          <p:cNvSpPr/>
          <p:nvPr/>
        </p:nvSpPr>
        <p:spPr>
          <a:xfrm>
            <a:off x="5964120" y="27000"/>
            <a:ext cx="279252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334" name="CustomShape 10"/>
          <p:cNvSpPr/>
          <p:nvPr/>
        </p:nvSpPr>
        <p:spPr>
          <a:xfrm>
            <a:off x="4824360" y="27000"/>
            <a:ext cx="1139760" cy="1765440"/>
          </a:xfrm>
          <a:custGeom>
            <a:avLst/>
            <a:gdLst/>
            <a:ahLst/>
            <a:cxnLst/>
            <a:rect l="0" t="0" r="r" b="b"/>
            <a:pathLst>
              <a:path w="3168" h="4906">
                <a:moveTo>
                  <a:pt x="527" y="0"/>
                </a:moveTo>
                <a:lnTo>
                  <a:pt x="528" y="0"/>
                </a:lnTo>
                <a:cubicBezTo>
                  <a:pt x="435" y="0"/>
                  <a:pt x="344" y="24"/>
                  <a:pt x="264" y="71"/>
                </a:cubicBezTo>
                <a:cubicBezTo>
                  <a:pt x="184" y="117"/>
                  <a:pt x="117" y="184"/>
                  <a:pt x="71" y="264"/>
                </a:cubicBezTo>
                <a:cubicBezTo>
                  <a:pt x="24" y="344"/>
                  <a:pt x="0" y="435"/>
                  <a:pt x="0" y="528"/>
                </a:cubicBezTo>
                <a:lnTo>
                  <a:pt x="0" y="4377"/>
                </a:lnTo>
                <a:lnTo>
                  <a:pt x="0" y="4377"/>
                </a:lnTo>
                <a:cubicBezTo>
                  <a:pt x="0" y="4470"/>
                  <a:pt x="24" y="4561"/>
                  <a:pt x="71" y="4641"/>
                </a:cubicBezTo>
                <a:cubicBezTo>
                  <a:pt x="117" y="4721"/>
                  <a:pt x="184" y="4788"/>
                  <a:pt x="264" y="4834"/>
                </a:cubicBezTo>
                <a:cubicBezTo>
                  <a:pt x="344" y="4881"/>
                  <a:pt x="435" y="4905"/>
                  <a:pt x="528" y="4905"/>
                </a:cubicBezTo>
                <a:lnTo>
                  <a:pt x="2639" y="4905"/>
                </a:lnTo>
                <a:lnTo>
                  <a:pt x="2639" y="4905"/>
                </a:lnTo>
                <a:cubicBezTo>
                  <a:pt x="2732" y="4905"/>
                  <a:pt x="2823" y="4881"/>
                  <a:pt x="2903" y="4834"/>
                </a:cubicBezTo>
                <a:cubicBezTo>
                  <a:pt x="2983" y="4788"/>
                  <a:pt x="3050" y="4721"/>
                  <a:pt x="3096" y="4641"/>
                </a:cubicBezTo>
                <a:cubicBezTo>
                  <a:pt x="3143" y="4561"/>
                  <a:pt x="3167" y="4470"/>
                  <a:pt x="3167" y="4377"/>
                </a:cubicBezTo>
                <a:lnTo>
                  <a:pt x="3167" y="527"/>
                </a:lnTo>
                <a:lnTo>
                  <a:pt x="3167" y="528"/>
                </a:lnTo>
                <a:lnTo>
                  <a:pt x="3167" y="528"/>
                </a:lnTo>
                <a:cubicBezTo>
                  <a:pt x="3167" y="435"/>
                  <a:pt x="3143" y="344"/>
                  <a:pt x="3096" y="264"/>
                </a:cubicBezTo>
                <a:cubicBezTo>
                  <a:pt x="3050" y="184"/>
                  <a:pt x="2983" y="117"/>
                  <a:pt x="2903" y="71"/>
                </a:cubicBezTo>
                <a:cubicBezTo>
                  <a:pt x="2823" y="24"/>
                  <a:pt x="2732" y="0"/>
                  <a:pt x="2639" y="0"/>
                </a:cubicBezTo>
                <a:lnTo>
                  <a:pt x="527" y="0"/>
                </a:lnTo>
              </a:path>
            </a:pathLst>
          </a:custGeom>
          <a:noFill/>
          <a:ln w="25560">
            <a:solidFill>
              <a:srgbClr val="385D8A"/>
            </a:solidFill>
            <a:miter/>
          </a:ln>
        </p:spPr>
        <p:style>
          <a:lnRef idx="0">
            <a:scrgbClr r="0" g="0" b="0"/>
          </a:lnRef>
          <a:fillRef idx="0">
            <a:scrgbClr r="0" g="0" b="0"/>
          </a:fillRef>
          <a:effectRef idx="0">
            <a:scrgbClr r="0" g="0" b="0"/>
          </a:effectRef>
          <a:fontRef idx="minor"/>
        </p:style>
      </p:sp>
      <p:sp>
        <p:nvSpPr>
          <p:cNvPr id="335" name="CustomShape 1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1. Cast</a:t>
            </a:r>
            <a:endParaRPr lang="en-US" sz="28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0" strike="noStrike" spc="-1" dirty="0">
                <a:solidFill>
                  <a:srgbClr val="000000"/>
                </a:solidFill>
                <a:latin typeface="Constantia"/>
                <a:ea typeface="Droid Sans Fallback"/>
              </a:rPr>
              <a:t>Electromagnetic wave information</a:t>
            </a: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p:txBody>
      </p:sp>
      <p:pic>
        <p:nvPicPr>
          <p:cNvPr id="336" name="图片 335"/>
          <p:cNvPicPr/>
          <p:nvPr/>
        </p:nvPicPr>
        <p:blipFill>
          <a:blip r:embed="rId3"/>
          <a:stretch/>
        </p:blipFill>
        <p:spPr>
          <a:xfrm>
            <a:off x="1101600" y="2584440"/>
            <a:ext cx="7658280" cy="2552760"/>
          </a:xfrm>
          <a:prstGeom prst="rect">
            <a:avLst/>
          </a:prstGeom>
          <a:ln>
            <a:noFill/>
          </a:ln>
        </p:spPr>
      </p:pic>
      <p:sp>
        <p:nvSpPr>
          <p:cNvPr id="337" name="CustomShape 12"/>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5609"/>
    </mc:Choice>
    <mc:Fallback>
      <p:transition spd="slow" advTm="1560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图片 337"/>
          <p:cNvPicPr/>
          <p:nvPr/>
        </p:nvPicPr>
        <p:blipFill>
          <a:blip r:embed="rId2"/>
          <a:stretch/>
        </p:blipFill>
        <p:spPr>
          <a:xfrm>
            <a:off x="1060560" y="2567160"/>
            <a:ext cx="7772400" cy="2590560"/>
          </a:xfrm>
          <a:prstGeom prst="rect">
            <a:avLst/>
          </a:prstGeom>
          <a:ln>
            <a:noFill/>
          </a:ln>
        </p:spPr>
      </p:pic>
      <p:sp>
        <p:nvSpPr>
          <p:cNvPr id="339"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1. Cast</a:t>
            </a:r>
            <a:endParaRPr lang="en-US" sz="28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0" strike="noStrike" spc="-1" dirty="0">
                <a:solidFill>
                  <a:srgbClr val="000000"/>
                </a:solidFill>
                <a:latin typeface="Constantia"/>
                <a:ea typeface="Droid Sans Fallback"/>
              </a:rPr>
              <a:t>Electromagnetic wave information</a:t>
            </a: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p:txBody>
      </p:sp>
      <p:sp>
        <p:nvSpPr>
          <p:cNvPr id="340" name="CustomShape 2"/>
          <p:cNvSpPr/>
          <p:nvPr/>
        </p:nvSpPr>
        <p:spPr>
          <a:xfrm>
            <a:off x="3618000" y="2622600"/>
            <a:ext cx="1701720" cy="3682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r>
              <a:rPr lang="es-ES" sz="1800" b="0" strike="noStrike" spc="-1" dirty="0">
                <a:solidFill>
                  <a:srgbClr val="000000"/>
                </a:solidFill>
                <a:latin typeface="Arial"/>
              </a:rPr>
              <a:t>Vertical </a:t>
            </a:r>
            <a:r>
              <a:rPr lang="es-ES" sz="1800" b="0" strike="noStrike" spc="-1" dirty="0" err="1">
                <a:solidFill>
                  <a:srgbClr val="000000"/>
                </a:solidFill>
                <a:latin typeface="Arial"/>
              </a:rPr>
              <a:t>phasor</a:t>
            </a:r>
            <a:endParaRPr lang="en-US" sz="1800" b="0" strike="noStrike" spc="-1" dirty="0">
              <a:solidFill>
                <a:srgbClr val="000000"/>
              </a:solidFill>
              <a:latin typeface="Arial"/>
            </a:endParaRPr>
          </a:p>
        </p:txBody>
      </p:sp>
      <p:sp>
        <p:nvSpPr>
          <p:cNvPr id="341" name="CustomShape 3"/>
          <p:cNvSpPr/>
          <p:nvPr/>
        </p:nvSpPr>
        <p:spPr>
          <a:xfrm>
            <a:off x="2776680" y="4581360"/>
            <a:ext cx="1966680" cy="3682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r>
              <a:rPr lang="es-ES" sz="1800" b="0" strike="noStrike" spc="-1" dirty="0">
                <a:solidFill>
                  <a:srgbClr val="000000"/>
                </a:solidFill>
                <a:latin typeface="Arial"/>
              </a:rPr>
              <a:t>Horizontal </a:t>
            </a:r>
            <a:r>
              <a:rPr lang="es-ES" sz="1800" b="0" strike="noStrike" spc="-1" dirty="0" err="1">
                <a:solidFill>
                  <a:srgbClr val="000000"/>
                </a:solidFill>
                <a:latin typeface="Arial"/>
              </a:rPr>
              <a:t>phasor</a:t>
            </a:r>
            <a:endParaRPr lang="en-US" sz="1800" b="0" strike="noStrike" spc="-1" dirty="0">
              <a:solidFill>
                <a:srgbClr val="000000"/>
              </a:solidFill>
              <a:latin typeface="Arial"/>
            </a:endParaRPr>
          </a:p>
        </p:txBody>
      </p:sp>
      <p:sp>
        <p:nvSpPr>
          <p:cNvPr id="342" name="CustomShape 4"/>
          <p:cNvSpPr/>
          <p:nvPr/>
        </p:nvSpPr>
        <p:spPr>
          <a:xfrm>
            <a:off x="1462320" y="3557520"/>
            <a:ext cx="1294920" cy="6426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r>
              <a:rPr lang="en-US" sz="1800" b="0" strike="noStrike" spc="-1" dirty="0">
                <a:solidFill>
                  <a:srgbClr val="000000"/>
                </a:solidFill>
                <a:latin typeface="Arial"/>
              </a:rPr>
              <a:t>Coordinate</a:t>
            </a:r>
          </a:p>
          <a:p>
            <a:r>
              <a:rPr lang="en-US" sz="1800" b="0" strike="noStrike" spc="-1" dirty="0">
                <a:solidFill>
                  <a:srgbClr val="000000"/>
                </a:solidFill>
                <a:latin typeface="Arial"/>
              </a:rPr>
              <a:t>system</a:t>
            </a:r>
          </a:p>
        </p:txBody>
      </p:sp>
      <p:sp>
        <p:nvSpPr>
          <p:cNvPr id="343" name="CustomShape 5"/>
          <p:cNvSpPr/>
          <p:nvPr/>
        </p:nvSpPr>
        <p:spPr>
          <a:xfrm>
            <a:off x="5391000" y="4700520"/>
            <a:ext cx="1384560" cy="3682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r>
              <a:rPr lang="es-ES" sz="1800" b="0" strike="noStrike" spc="-1" dirty="0" err="1">
                <a:solidFill>
                  <a:srgbClr val="000000"/>
                </a:solidFill>
                <a:latin typeface="Arial"/>
              </a:rPr>
              <a:t>Wavelength</a:t>
            </a:r>
            <a:endParaRPr lang="en-US" sz="1800" b="0" strike="noStrike" spc="-1" dirty="0">
              <a:solidFill>
                <a:srgbClr val="000000"/>
              </a:solidFill>
              <a:latin typeface="Arial"/>
            </a:endParaRPr>
          </a:p>
        </p:txBody>
      </p:sp>
      <p:sp>
        <p:nvSpPr>
          <p:cNvPr id="344" name="Line 6"/>
          <p:cNvSpPr/>
          <p:nvPr/>
        </p:nvSpPr>
        <p:spPr>
          <a:xfrm>
            <a:off x="5613480" y="3863880"/>
            <a:ext cx="15840" cy="836640"/>
          </a:xfrm>
          <a:prstGeom prst="line">
            <a:avLst/>
          </a:prstGeom>
          <a:ln w="9360">
            <a:solidFill>
              <a:srgbClr val="4A7EBB"/>
            </a:solidFill>
            <a:miter/>
          </a:ln>
        </p:spPr>
        <p:style>
          <a:lnRef idx="0">
            <a:scrgbClr r="0" g="0" b="0"/>
          </a:lnRef>
          <a:fillRef idx="0">
            <a:scrgbClr r="0" g="0" b="0"/>
          </a:fillRef>
          <a:effectRef idx="0">
            <a:scrgbClr r="0" g="0" b="0"/>
          </a:effectRef>
          <a:fontRef idx="minor"/>
        </p:style>
      </p:sp>
      <p:sp>
        <p:nvSpPr>
          <p:cNvPr id="345" name="Line 7"/>
          <p:cNvSpPr/>
          <p:nvPr/>
        </p:nvSpPr>
        <p:spPr>
          <a:xfrm>
            <a:off x="6450120" y="3881520"/>
            <a:ext cx="15840" cy="836640"/>
          </a:xfrm>
          <a:prstGeom prst="line">
            <a:avLst/>
          </a:prstGeom>
          <a:ln w="9360">
            <a:solidFill>
              <a:srgbClr val="4A7EBB"/>
            </a:solidFill>
            <a:miter/>
          </a:ln>
        </p:spPr>
        <p:style>
          <a:lnRef idx="0">
            <a:scrgbClr r="0" g="0" b="0"/>
          </a:lnRef>
          <a:fillRef idx="0">
            <a:scrgbClr r="0" g="0" b="0"/>
          </a:fillRef>
          <a:effectRef idx="0">
            <a:scrgbClr r="0" g="0" b="0"/>
          </a:effectRef>
          <a:fontRef idx="minor"/>
        </p:style>
      </p:sp>
      <p:sp>
        <p:nvSpPr>
          <p:cNvPr id="346" name="Line 8"/>
          <p:cNvSpPr/>
          <p:nvPr/>
        </p:nvSpPr>
        <p:spPr>
          <a:xfrm flipH="1">
            <a:off x="4016160" y="2933640"/>
            <a:ext cx="220680" cy="303120"/>
          </a:xfrm>
          <a:prstGeom prst="line">
            <a:avLst/>
          </a:prstGeom>
          <a:ln w="9360">
            <a:solidFill>
              <a:srgbClr val="4A7EBB"/>
            </a:solidFill>
            <a:miter/>
          </a:ln>
        </p:spPr>
        <p:style>
          <a:lnRef idx="0">
            <a:scrgbClr r="0" g="0" b="0"/>
          </a:lnRef>
          <a:fillRef idx="0">
            <a:scrgbClr r="0" g="0" b="0"/>
          </a:fillRef>
          <a:effectRef idx="0">
            <a:scrgbClr r="0" g="0" b="0"/>
          </a:effectRef>
          <a:fontRef idx="minor"/>
        </p:style>
      </p:sp>
      <p:sp>
        <p:nvSpPr>
          <p:cNvPr id="347" name="Line 9"/>
          <p:cNvSpPr/>
          <p:nvPr/>
        </p:nvSpPr>
        <p:spPr>
          <a:xfrm>
            <a:off x="3355920" y="4052880"/>
            <a:ext cx="1800" cy="528480"/>
          </a:xfrm>
          <a:prstGeom prst="line">
            <a:avLst/>
          </a:prstGeom>
          <a:ln w="9360">
            <a:solidFill>
              <a:srgbClr val="4A7EBB"/>
            </a:solidFill>
            <a:miter/>
          </a:ln>
        </p:spPr>
        <p:style>
          <a:lnRef idx="0">
            <a:scrgbClr r="0" g="0" b="0"/>
          </a:lnRef>
          <a:fillRef idx="0">
            <a:scrgbClr r="0" g="0" b="0"/>
          </a:fillRef>
          <a:effectRef idx="0">
            <a:scrgbClr r="0" g="0" b="0"/>
          </a:effectRef>
          <a:fontRef idx="minor"/>
        </p:style>
      </p:sp>
      <p:sp>
        <p:nvSpPr>
          <p:cNvPr id="348" name="Line 10"/>
          <p:cNvSpPr/>
          <p:nvPr/>
        </p:nvSpPr>
        <p:spPr>
          <a:xfrm flipH="1">
            <a:off x="2763360" y="3745080"/>
            <a:ext cx="112680" cy="1440"/>
          </a:xfrm>
          <a:prstGeom prst="line">
            <a:avLst/>
          </a:prstGeom>
          <a:ln w="9360">
            <a:solidFill>
              <a:srgbClr val="4A7EBB"/>
            </a:solidFill>
            <a:miter/>
          </a:ln>
        </p:spPr>
        <p:style>
          <a:lnRef idx="0">
            <a:scrgbClr r="0" g="0" b="0"/>
          </a:lnRef>
          <a:fillRef idx="0">
            <a:scrgbClr r="0" g="0" b="0"/>
          </a:fillRef>
          <a:effectRef idx="0">
            <a:scrgbClr r="0" g="0" b="0"/>
          </a:effectRef>
          <a:fontRef idx="minor"/>
        </p:style>
      </p:sp>
      <p:sp>
        <p:nvSpPr>
          <p:cNvPr id="349" name="Line 11"/>
          <p:cNvSpPr/>
          <p:nvPr/>
        </p:nvSpPr>
        <p:spPr>
          <a:xfrm>
            <a:off x="5629320" y="4581360"/>
            <a:ext cx="820800" cy="1800"/>
          </a:xfrm>
          <a:prstGeom prst="line">
            <a:avLst/>
          </a:prstGeom>
          <a:ln w="9360">
            <a:solidFill>
              <a:srgbClr val="4A7EBB"/>
            </a:solidFill>
            <a:miter/>
          </a:ln>
        </p:spPr>
        <p:style>
          <a:lnRef idx="0">
            <a:scrgbClr r="0" g="0" b="0"/>
          </a:lnRef>
          <a:fillRef idx="0">
            <a:scrgbClr r="0" g="0" b="0"/>
          </a:fillRef>
          <a:effectRef idx="0">
            <a:scrgbClr r="0" g="0" b="0"/>
          </a:effectRef>
          <a:fontRef idx="minor"/>
        </p:style>
      </p:sp>
      <p:sp>
        <p:nvSpPr>
          <p:cNvPr id="350" name="CustomShape 12"/>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grpSp>
        <p:nvGrpSpPr>
          <p:cNvPr id="351" name="Group 13"/>
          <p:cNvGrpSpPr/>
          <p:nvPr/>
        </p:nvGrpSpPr>
        <p:grpSpPr>
          <a:xfrm>
            <a:off x="4870440" y="66600"/>
            <a:ext cx="3879720" cy="1616760"/>
            <a:chOff x="4870440" y="66600"/>
            <a:chExt cx="3879720" cy="1616760"/>
          </a:xfrm>
        </p:grpSpPr>
        <p:pic>
          <p:nvPicPr>
            <p:cNvPr id="352" name="图片 351"/>
            <p:cNvPicPr/>
            <p:nvPr/>
          </p:nvPicPr>
          <p:blipFill>
            <a:blip r:embed="rId3"/>
            <a:stretch/>
          </p:blipFill>
          <p:spPr>
            <a:xfrm>
              <a:off x="4915080" y="66600"/>
              <a:ext cx="3835080" cy="1606680"/>
            </a:xfrm>
            <a:prstGeom prst="rect">
              <a:avLst/>
            </a:prstGeom>
            <a:ln>
              <a:noFill/>
            </a:ln>
          </p:spPr>
        </p:pic>
        <p:sp>
          <p:nvSpPr>
            <p:cNvPr id="353" name="CustomShape 14"/>
            <p:cNvSpPr/>
            <p:nvPr/>
          </p:nvSpPr>
          <p:spPr>
            <a:xfrm>
              <a:off x="4870440" y="137304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354" name="Line 15"/>
            <p:cNvCxnSpPr>
              <a:stCxn id="353" idx="0"/>
            </p:cNvCxnSpPr>
            <p:nvPr/>
          </p:nvCxnSpPr>
          <p:spPr>
            <a:xfrm flipH="1" flipV="1">
              <a:off x="5397120" y="747000"/>
              <a:ext cx="291600" cy="626400"/>
            </a:xfrm>
            <a:prstGeom prst="straightConnector1">
              <a:avLst/>
            </a:prstGeom>
            <a:ln w="25560">
              <a:solidFill>
                <a:srgbClr val="FF0000"/>
              </a:solidFill>
              <a:miter/>
              <a:tailEnd type="triangle" w="med" len="med"/>
            </a:ln>
          </p:spPr>
        </p:cxnSp>
        <p:sp>
          <p:nvSpPr>
            <p:cNvPr id="355" name="CustomShape 16"/>
            <p:cNvSpPr/>
            <p:nvPr/>
          </p:nvSpPr>
          <p:spPr>
            <a:xfrm>
              <a:off x="6091200" y="137628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356" name="Line 17"/>
            <p:cNvCxnSpPr>
              <a:stCxn id="355" idx="0"/>
            </p:cNvCxnSpPr>
            <p:nvPr/>
          </p:nvCxnSpPr>
          <p:spPr>
            <a:xfrm flipH="1" flipV="1">
              <a:off x="5873400" y="677520"/>
              <a:ext cx="740520" cy="699120"/>
            </a:xfrm>
            <a:prstGeom prst="straightConnector1">
              <a:avLst/>
            </a:prstGeom>
            <a:ln w="25560">
              <a:solidFill>
                <a:srgbClr val="FF0000"/>
              </a:solidFill>
              <a:miter/>
              <a:tailEnd type="triangle" w="med" len="med"/>
            </a:ln>
          </p:spPr>
        </p:cxnSp>
        <p:cxnSp>
          <p:nvCxnSpPr>
            <p:cNvPr id="357" name="Line 18"/>
            <p:cNvCxnSpPr>
              <a:stCxn id="355" idx="0"/>
            </p:cNvCxnSpPr>
            <p:nvPr/>
          </p:nvCxnSpPr>
          <p:spPr>
            <a:xfrm flipV="1">
              <a:off x="6613560" y="577440"/>
              <a:ext cx="720" cy="799200"/>
            </a:xfrm>
            <a:prstGeom prst="straightConnector1">
              <a:avLst/>
            </a:prstGeom>
            <a:ln w="25560">
              <a:solidFill>
                <a:srgbClr val="FF0000"/>
              </a:solidFill>
              <a:miter/>
              <a:tailEnd type="triangle" w="med" len="med"/>
            </a:ln>
          </p:spPr>
        </p:cxnSp>
        <p:sp>
          <p:nvSpPr>
            <p:cNvPr id="358" name="CustomShape 19"/>
            <p:cNvSpPr/>
            <p:nvPr/>
          </p:nvSpPr>
          <p:spPr>
            <a:xfrm>
              <a:off x="7305480" y="137628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359" name="Line 20"/>
            <p:cNvCxnSpPr>
              <a:stCxn id="358" idx="0"/>
            </p:cNvCxnSpPr>
            <p:nvPr/>
          </p:nvCxnSpPr>
          <p:spPr>
            <a:xfrm flipV="1">
              <a:off x="7784280" y="1025280"/>
              <a:ext cx="606240" cy="351360"/>
            </a:xfrm>
            <a:prstGeom prst="straightConnector1">
              <a:avLst/>
            </a:prstGeom>
            <a:ln w="25560">
              <a:solidFill>
                <a:srgbClr val="FF0000"/>
              </a:solidFill>
              <a:miter/>
              <a:tailEnd type="triangle" w="med" len="med"/>
            </a:ln>
          </p:spPr>
        </p:cxnSp>
      </p:grpSp>
      <p:sp>
        <p:nvSpPr>
          <p:cNvPr id="360" name="CustomShape 21"/>
          <p:cNvSpPr/>
          <p:nvPr/>
        </p:nvSpPr>
        <p:spPr>
          <a:xfrm>
            <a:off x="5964120" y="27000"/>
            <a:ext cx="279252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361" name="CustomShape 22"/>
          <p:cNvSpPr/>
          <p:nvPr/>
        </p:nvSpPr>
        <p:spPr>
          <a:xfrm>
            <a:off x="4824360" y="27000"/>
            <a:ext cx="1139760" cy="1765440"/>
          </a:xfrm>
          <a:custGeom>
            <a:avLst/>
            <a:gdLst/>
            <a:ahLst/>
            <a:cxnLst/>
            <a:rect l="0" t="0" r="r" b="b"/>
            <a:pathLst>
              <a:path w="3168" h="4906">
                <a:moveTo>
                  <a:pt x="527" y="0"/>
                </a:moveTo>
                <a:lnTo>
                  <a:pt x="528" y="0"/>
                </a:lnTo>
                <a:cubicBezTo>
                  <a:pt x="435" y="0"/>
                  <a:pt x="344" y="24"/>
                  <a:pt x="264" y="71"/>
                </a:cubicBezTo>
                <a:cubicBezTo>
                  <a:pt x="184" y="117"/>
                  <a:pt x="117" y="184"/>
                  <a:pt x="71" y="264"/>
                </a:cubicBezTo>
                <a:cubicBezTo>
                  <a:pt x="24" y="344"/>
                  <a:pt x="0" y="435"/>
                  <a:pt x="0" y="528"/>
                </a:cubicBezTo>
                <a:lnTo>
                  <a:pt x="0" y="4377"/>
                </a:lnTo>
                <a:lnTo>
                  <a:pt x="0" y="4377"/>
                </a:lnTo>
                <a:cubicBezTo>
                  <a:pt x="0" y="4470"/>
                  <a:pt x="24" y="4561"/>
                  <a:pt x="71" y="4641"/>
                </a:cubicBezTo>
                <a:cubicBezTo>
                  <a:pt x="117" y="4721"/>
                  <a:pt x="184" y="4788"/>
                  <a:pt x="264" y="4834"/>
                </a:cubicBezTo>
                <a:cubicBezTo>
                  <a:pt x="344" y="4881"/>
                  <a:pt x="435" y="4905"/>
                  <a:pt x="528" y="4905"/>
                </a:cubicBezTo>
                <a:lnTo>
                  <a:pt x="2639" y="4905"/>
                </a:lnTo>
                <a:lnTo>
                  <a:pt x="2639" y="4905"/>
                </a:lnTo>
                <a:cubicBezTo>
                  <a:pt x="2732" y="4905"/>
                  <a:pt x="2823" y="4881"/>
                  <a:pt x="2903" y="4834"/>
                </a:cubicBezTo>
                <a:cubicBezTo>
                  <a:pt x="2983" y="4788"/>
                  <a:pt x="3050" y="4721"/>
                  <a:pt x="3096" y="4641"/>
                </a:cubicBezTo>
                <a:cubicBezTo>
                  <a:pt x="3143" y="4561"/>
                  <a:pt x="3167" y="4470"/>
                  <a:pt x="3167" y="4377"/>
                </a:cubicBezTo>
                <a:lnTo>
                  <a:pt x="3167" y="527"/>
                </a:lnTo>
                <a:lnTo>
                  <a:pt x="3167" y="528"/>
                </a:lnTo>
                <a:lnTo>
                  <a:pt x="3167" y="528"/>
                </a:lnTo>
                <a:cubicBezTo>
                  <a:pt x="3167" y="435"/>
                  <a:pt x="3143" y="344"/>
                  <a:pt x="3096" y="264"/>
                </a:cubicBezTo>
                <a:cubicBezTo>
                  <a:pt x="3050" y="184"/>
                  <a:pt x="2983" y="117"/>
                  <a:pt x="2903" y="71"/>
                </a:cubicBezTo>
                <a:cubicBezTo>
                  <a:pt x="2823" y="24"/>
                  <a:pt x="2732" y="0"/>
                  <a:pt x="2639" y="0"/>
                </a:cubicBezTo>
                <a:lnTo>
                  <a:pt x="527" y="0"/>
                </a:lnTo>
              </a:path>
            </a:pathLst>
          </a:custGeom>
          <a:noFill/>
          <a:ln w="25560">
            <a:solidFill>
              <a:srgbClr val="385D8A"/>
            </a:solidFill>
            <a:miter/>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advTm="17814"/>
    </mc:Choice>
    <mc:Fallback>
      <p:transition spd="slow" advTm="1781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oup 1"/>
          <p:cNvGrpSpPr/>
          <p:nvPr/>
        </p:nvGrpSpPr>
        <p:grpSpPr>
          <a:xfrm>
            <a:off x="2828160" y="1296000"/>
            <a:ext cx="3651840" cy="4372920"/>
            <a:chOff x="2828160" y="1296000"/>
            <a:chExt cx="3651840" cy="4372920"/>
          </a:xfrm>
        </p:grpSpPr>
        <p:pic>
          <p:nvPicPr>
            <p:cNvPr id="165" name="图片 164"/>
            <p:cNvPicPr/>
            <p:nvPr/>
          </p:nvPicPr>
          <p:blipFill>
            <a:blip r:embed="rId3"/>
            <a:stretch/>
          </p:blipFill>
          <p:spPr>
            <a:xfrm>
              <a:off x="2828160" y="1296000"/>
              <a:ext cx="3651840" cy="4372920"/>
            </a:xfrm>
            <a:prstGeom prst="rect">
              <a:avLst/>
            </a:prstGeom>
            <a:ln>
              <a:noFill/>
            </a:ln>
          </p:spPr>
        </p:pic>
      </p:grpSp>
      <p:sp>
        <p:nvSpPr>
          <p:cNvPr id="166" name="CustomShape 2"/>
          <p:cNvSpPr/>
          <p:nvPr/>
        </p:nvSpPr>
        <p:spPr>
          <a:xfrm>
            <a:off x="3736440" y="5668920"/>
            <a:ext cx="1783800" cy="3988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2000" b="0" strike="noStrike" spc="-1" dirty="0">
                <a:solidFill>
                  <a:srgbClr val="000000"/>
                </a:solidFill>
                <a:latin typeface="Constantia"/>
              </a:rPr>
              <a:t>Primary Bow</a:t>
            </a:r>
            <a:endParaRPr lang="en-US" sz="2000" b="0" strike="noStrike" spc="-1" dirty="0">
              <a:solidFill>
                <a:srgbClr val="000000"/>
              </a:solidFill>
              <a:latin typeface="Arial"/>
            </a:endParaRPr>
          </a:p>
        </p:txBody>
      </p:sp>
      <p:sp>
        <p:nvSpPr>
          <p:cNvPr id="167" name="CustomShape 3"/>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p:txBody>
      </p:sp>
      <p:sp>
        <p:nvSpPr>
          <p:cNvPr id="168" name="CustomShape 4"/>
          <p:cNvSpPr/>
          <p:nvPr/>
        </p:nvSpPr>
        <p:spPr>
          <a:xfrm>
            <a:off x="5400000" y="5328000"/>
            <a:ext cx="144468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pPr>
            <a:r>
              <a:rPr lang="en-US" sz="1400" b="0" strike="noStrike" spc="-1">
                <a:solidFill>
                  <a:srgbClr val="FFFFFF"/>
                </a:solidFill>
                <a:latin typeface="Constantia"/>
              </a:rPr>
              <a:t>© Dan Bush</a:t>
            </a:r>
            <a:endParaRPr lang="en-US" sz="14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7480"/>
    </mc:Choice>
    <mc:Fallback>
      <p:transition spd="slow" advTm="748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9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1. Cast</a:t>
            </a:r>
            <a:endParaRPr lang="en-US" sz="2800" b="0" strike="noStrike" spc="-1" dirty="0">
              <a:solidFill>
                <a:srgbClr val="000000"/>
              </a:solidFill>
              <a:latin typeface="Arial"/>
            </a:endParaRPr>
          </a:p>
          <a:p>
            <a:pPr marL="736560" lvl="1" indent="-279360">
              <a:lnSpc>
                <a:spcPct val="90000"/>
              </a:lnSpc>
              <a:spcBef>
                <a:spcPts val="598"/>
              </a:spcBef>
              <a:buClr>
                <a:srgbClr val="000000"/>
              </a:buClr>
              <a:buFont typeface="Arial"/>
              <a:buChar char="–"/>
            </a:pPr>
            <a:r>
              <a:rPr lang="en-US" sz="2400" b="0" strike="noStrike" spc="-1" dirty="0">
                <a:solidFill>
                  <a:srgbClr val="000000"/>
                </a:solidFill>
                <a:latin typeface="Constantia"/>
                <a:ea typeface="Droid Sans Fallback"/>
              </a:rPr>
              <a:t>From a reference plane</a:t>
            </a:r>
            <a:endParaRPr lang="en-US" sz="2400" b="0" strike="noStrike" spc="-1" dirty="0">
              <a:solidFill>
                <a:srgbClr val="000000"/>
              </a:solidFill>
              <a:latin typeface="Arial"/>
            </a:endParaRPr>
          </a:p>
          <a:p>
            <a:pPr marL="736560" lvl="1" indent="-279360">
              <a:lnSpc>
                <a:spcPct val="90000"/>
              </a:lnSpc>
              <a:spcBef>
                <a:spcPts val="598"/>
              </a:spcBef>
              <a:buClr>
                <a:srgbClr val="000000"/>
              </a:buClr>
              <a:buFont typeface="Arial"/>
              <a:buChar char="–"/>
            </a:pPr>
            <a:r>
              <a:rPr lang="en-US" sz="2400" b="0" strike="noStrike" spc="-1" dirty="0">
                <a:solidFill>
                  <a:srgbClr val="000000"/>
                </a:solidFill>
                <a:latin typeface="Constantia"/>
                <a:ea typeface="Droid Sans Fallback"/>
              </a:rPr>
              <a:t>Grid of rays</a:t>
            </a:r>
            <a:endParaRPr lang="en-US" sz="2400" b="0" strike="noStrike" spc="-1" dirty="0">
              <a:solidFill>
                <a:srgbClr val="000000"/>
              </a:solidFill>
              <a:latin typeface="Arial"/>
            </a:endParaRPr>
          </a:p>
          <a:p>
            <a:pPr marL="736560" lvl="1" indent="-279360">
              <a:lnSpc>
                <a:spcPct val="90000"/>
              </a:lnSpc>
              <a:spcBef>
                <a:spcPts val="598"/>
              </a:spcBef>
            </a:pPr>
            <a:endParaRPr lang="en-US" sz="2400" b="0" strike="noStrike" spc="-1" dirty="0">
              <a:solidFill>
                <a:srgbClr val="000000"/>
              </a:solidFill>
              <a:latin typeface="Arial"/>
            </a:endParaRPr>
          </a:p>
          <a:p>
            <a:pPr marL="736560" lvl="1" indent="-279360">
              <a:lnSpc>
                <a:spcPct val="90000"/>
              </a:lnSpc>
              <a:spcBef>
                <a:spcPts val="598"/>
              </a:spcBef>
            </a:pPr>
            <a:endParaRPr lang="en-US" sz="2400" b="0" strike="noStrike" spc="-1" dirty="0">
              <a:solidFill>
                <a:srgbClr val="000000"/>
              </a:solidFill>
              <a:latin typeface="Arial"/>
            </a:endParaRPr>
          </a:p>
          <a:p>
            <a:pPr marL="736560" lvl="1" indent="-279360">
              <a:lnSpc>
                <a:spcPct val="90000"/>
              </a:lnSpc>
              <a:spcBef>
                <a:spcPts val="598"/>
              </a:spcBef>
            </a:pPr>
            <a:endParaRPr lang="en-US" sz="2400" b="0" strike="noStrike" spc="-1" dirty="0">
              <a:solidFill>
                <a:srgbClr val="000000"/>
              </a:solidFill>
              <a:latin typeface="Arial"/>
            </a:endParaRPr>
          </a:p>
          <a:p>
            <a:pPr marL="736560" lvl="1" indent="-279360">
              <a:lnSpc>
                <a:spcPct val="90000"/>
              </a:lnSpc>
              <a:spcBef>
                <a:spcPts val="598"/>
              </a:spcBef>
            </a:pPr>
            <a:endParaRPr lang="en-US" sz="2400" b="0" strike="noStrike" spc="-1" dirty="0">
              <a:solidFill>
                <a:srgbClr val="000000"/>
              </a:solidFill>
              <a:latin typeface="Arial"/>
            </a:endParaRPr>
          </a:p>
          <a:p>
            <a:pPr marL="736560" lvl="1" indent="-279360">
              <a:lnSpc>
                <a:spcPct val="90000"/>
              </a:lnSpc>
              <a:spcBef>
                <a:spcPts val="598"/>
              </a:spcBef>
            </a:pPr>
            <a:endParaRPr lang="en-US" sz="2400" b="0" strike="noStrike" spc="-1" dirty="0">
              <a:solidFill>
                <a:srgbClr val="000000"/>
              </a:solidFill>
              <a:latin typeface="Arial"/>
            </a:endParaRPr>
          </a:p>
          <a:p>
            <a:pPr marL="736560" lvl="1" indent="-279360">
              <a:lnSpc>
                <a:spcPct val="90000"/>
              </a:lnSpc>
              <a:spcBef>
                <a:spcPts val="598"/>
              </a:spcBef>
            </a:pPr>
            <a:endParaRPr lang="en-US" sz="2400" b="0" strike="noStrike" spc="-1" dirty="0">
              <a:solidFill>
                <a:srgbClr val="000000"/>
              </a:solidFill>
              <a:latin typeface="Arial"/>
            </a:endParaRPr>
          </a:p>
          <a:p>
            <a:pPr marL="736560" lvl="1" indent="-279360">
              <a:lnSpc>
                <a:spcPct val="90000"/>
              </a:lnSpc>
              <a:spcBef>
                <a:spcPts val="598"/>
              </a:spcBef>
              <a:buClr>
                <a:srgbClr val="000000"/>
              </a:buClr>
              <a:buFont typeface="Arial"/>
              <a:buChar char="–"/>
            </a:pPr>
            <a:endParaRPr lang="en-US" sz="2400" b="0" strike="noStrike" spc="-1" dirty="0">
              <a:solidFill>
                <a:srgbClr val="000000"/>
              </a:solidFill>
              <a:latin typeface="Arial"/>
            </a:endParaRPr>
          </a:p>
        </p:txBody>
      </p:sp>
      <p:pic>
        <p:nvPicPr>
          <p:cNvPr id="363" name="图片 362"/>
          <p:cNvPicPr/>
          <p:nvPr/>
        </p:nvPicPr>
        <p:blipFill>
          <a:blip r:embed="rId2"/>
          <a:srcRect l="10457" b="9791"/>
          <a:stretch/>
        </p:blipFill>
        <p:spPr>
          <a:xfrm>
            <a:off x="2939040" y="2666880"/>
            <a:ext cx="4262040" cy="3309120"/>
          </a:xfrm>
          <a:prstGeom prst="rect">
            <a:avLst/>
          </a:prstGeom>
          <a:ln>
            <a:noFill/>
          </a:ln>
        </p:spPr>
      </p:pic>
      <p:sp>
        <p:nvSpPr>
          <p:cNvPr id="364" name="CustomShape 2"/>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grpSp>
        <p:nvGrpSpPr>
          <p:cNvPr id="365" name="Group 3"/>
          <p:cNvGrpSpPr/>
          <p:nvPr/>
        </p:nvGrpSpPr>
        <p:grpSpPr>
          <a:xfrm>
            <a:off x="4870440" y="66600"/>
            <a:ext cx="3879720" cy="1616760"/>
            <a:chOff x="4870440" y="66600"/>
            <a:chExt cx="3879720" cy="1616760"/>
          </a:xfrm>
        </p:grpSpPr>
        <p:pic>
          <p:nvPicPr>
            <p:cNvPr id="366" name="图片 365"/>
            <p:cNvPicPr/>
            <p:nvPr/>
          </p:nvPicPr>
          <p:blipFill>
            <a:blip r:embed="rId3"/>
            <a:stretch/>
          </p:blipFill>
          <p:spPr>
            <a:xfrm>
              <a:off x="4915080" y="66600"/>
              <a:ext cx="3835080" cy="1606680"/>
            </a:xfrm>
            <a:prstGeom prst="rect">
              <a:avLst/>
            </a:prstGeom>
            <a:ln>
              <a:noFill/>
            </a:ln>
          </p:spPr>
        </p:pic>
        <p:sp>
          <p:nvSpPr>
            <p:cNvPr id="367" name="CustomShape 4"/>
            <p:cNvSpPr/>
            <p:nvPr/>
          </p:nvSpPr>
          <p:spPr>
            <a:xfrm>
              <a:off x="4870440" y="137304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368" name="Line 5"/>
            <p:cNvCxnSpPr>
              <a:stCxn id="367" idx="0"/>
            </p:cNvCxnSpPr>
            <p:nvPr/>
          </p:nvCxnSpPr>
          <p:spPr>
            <a:xfrm flipH="1" flipV="1">
              <a:off x="5397120" y="747000"/>
              <a:ext cx="291600" cy="626400"/>
            </a:xfrm>
            <a:prstGeom prst="straightConnector1">
              <a:avLst/>
            </a:prstGeom>
            <a:ln w="25560">
              <a:solidFill>
                <a:srgbClr val="FF0000"/>
              </a:solidFill>
              <a:miter/>
              <a:tailEnd type="triangle" w="med" len="med"/>
            </a:ln>
          </p:spPr>
        </p:cxnSp>
        <p:sp>
          <p:nvSpPr>
            <p:cNvPr id="369" name="CustomShape 6"/>
            <p:cNvSpPr/>
            <p:nvPr/>
          </p:nvSpPr>
          <p:spPr>
            <a:xfrm>
              <a:off x="6091200" y="137628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370" name="Line 7"/>
            <p:cNvCxnSpPr>
              <a:stCxn id="369" idx="0"/>
            </p:cNvCxnSpPr>
            <p:nvPr/>
          </p:nvCxnSpPr>
          <p:spPr>
            <a:xfrm flipH="1" flipV="1">
              <a:off x="5873400" y="677520"/>
              <a:ext cx="740520" cy="699120"/>
            </a:xfrm>
            <a:prstGeom prst="straightConnector1">
              <a:avLst/>
            </a:prstGeom>
            <a:ln w="25560">
              <a:solidFill>
                <a:srgbClr val="FF0000"/>
              </a:solidFill>
              <a:miter/>
              <a:tailEnd type="triangle" w="med" len="med"/>
            </a:ln>
          </p:spPr>
        </p:cxnSp>
        <p:cxnSp>
          <p:nvCxnSpPr>
            <p:cNvPr id="371" name="Line 8"/>
            <p:cNvCxnSpPr>
              <a:stCxn id="369" idx="0"/>
            </p:cNvCxnSpPr>
            <p:nvPr/>
          </p:nvCxnSpPr>
          <p:spPr>
            <a:xfrm flipV="1">
              <a:off x="6613560" y="577440"/>
              <a:ext cx="720" cy="799200"/>
            </a:xfrm>
            <a:prstGeom prst="straightConnector1">
              <a:avLst/>
            </a:prstGeom>
            <a:ln w="25560">
              <a:solidFill>
                <a:srgbClr val="FF0000"/>
              </a:solidFill>
              <a:miter/>
              <a:tailEnd type="triangle" w="med" len="med"/>
            </a:ln>
          </p:spPr>
        </p:cxnSp>
        <p:sp>
          <p:nvSpPr>
            <p:cNvPr id="372" name="CustomShape 9"/>
            <p:cNvSpPr/>
            <p:nvPr/>
          </p:nvSpPr>
          <p:spPr>
            <a:xfrm>
              <a:off x="7305480" y="137628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373" name="Line 10"/>
            <p:cNvCxnSpPr>
              <a:stCxn id="372" idx="0"/>
            </p:cNvCxnSpPr>
            <p:nvPr/>
          </p:nvCxnSpPr>
          <p:spPr>
            <a:xfrm flipV="1">
              <a:off x="7784280" y="1025280"/>
              <a:ext cx="606240" cy="351360"/>
            </a:xfrm>
            <a:prstGeom prst="straightConnector1">
              <a:avLst/>
            </a:prstGeom>
            <a:ln w="25560">
              <a:solidFill>
                <a:srgbClr val="FF0000"/>
              </a:solidFill>
              <a:miter/>
              <a:tailEnd type="triangle" w="med" len="med"/>
            </a:ln>
          </p:spPr>
        </p:cxnSp>
      </p:grpSp>
      <p:sp>
        <p:nvSpPr>
          <p:cNvPr id="374" name="CustomShape 11"/>
          <p:cNvSpPr/>
          <p:nvPr/>
        </p:nvSpPr>
        <p:spPr>
          <a:xfrm>
            <a:off x="5964120" y="27000"/>
            <a:ext cx="279252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375" name="CustomShape 12"/>
          <p:cNvSpPr/>
          <p:nvPr/>
        </p:nvSpPr>
        <p:spPr>
          <a:xfrm>
            <a:off x="4824360" y="27000"/>
            <a:ext cx="1139760" cy="1765440"/>
          </a:xfrm>
          <a:custGeom>
            <a:avLst/>
            <a:gdLst/>
            <a:ahLst/>
            <a:cxnLst/>
            <a:rect l="0" t="0" r="r" b="b"/>
            <a:pathLst>
              <a:path w="3168" h="4906">
                <a:moveTo>
                  <a:pt x="527" y="0"/>
                </a:moveTo>
                <a:lnTo>
                  <a:pt x="528" y="0"/>
                </a:lnTo>
                <a:cubicBezTo>
                  <a:pt x="435" y="0"/>
                  <a:pt x="344" y="24"/>
                  <a:pt x="264" y="71"/>
                </a:cubicBezTo>
                <a:cubicBezTo>
                  <a:pt x="184" y="117"/>
                  <a:pt x="117" y="184"/>
                  <a:pt x="71" y="264"/>
                </a:cubicBezTo>
                <a:cubicBezTo>
                  <a:pt x="24" y="344"/>
                  <a:pt x="0" y="435"/>
                  <a:pt x="0" y="528"/>
                </a:cubicBezTo>
                <a:lnTo>
                  <a:pt x="0" y="4377"/>
                </a:lnTo>
                <a:lnTo>
                  <a:pt x="0" y="4377"/>
                </a:lnTo>
                <a:cubicBezTo>
                  <a:pt x="0" y="4470"/>
                  <a:pt x="24" y="4561"/>
                  <a:pt x="71" y="4641"/>
                </a:cubicBezTo>
                <a:cubicBezTo>
                  <a:pt x="117" y="4721"/>
                  <a:pt x="184" y="4788"/>
                  <a:pt x="264" y="4834"/>
                </a:cubicBezTo>
                <a:cubicBezTo>
                  <a:pt x="344" y="4881"/>
                  <a:pt x="435" y="4905"/>
                  <a:pt x="528" y="4905"/>
                </a:cubicBezTo>
                <a:lnTo>
                  <a:pt x="2639" y="4905"/>
                </a:lnTo>
                <a:lnTo>
                  <a:pt x="2639" y="4905"/>
                </a:lnTo>
                <a:cubicBezTo>
                  <a:pt x="2732" y="4905"/>
                  <a:pt x="2823" y="4881"/>
                  <a:pt x="2903" y="4834"/>
                </a:cubicBezTo>
                <a:cubicBezTo>
                  <a:pt x="2983" y="4788"/>
                  <a:pt x="3050" y="4721"/>
                  <a:pt x="3096" y="4641"/>
                </a:cubicBezTo>
                <a:cubicBezTo>
                  <a:pt x="3143" y="4561"/>
                  <a:pt x="3167" y="4470"/>
                  <a:pt x="3167" y="4377"/>
                </a:cubicBezTo>
                <a:lnTo>
                  <a:pt x="3167" y="527"/>
                </a:lnTo>
                <a:lnTo>
                  <a:pt x="3167" y="528"/>
                </a:lnTo>
                <a:lnTo>
                  <a:pt x="3167" y="528"/>
                </a:lnTo>
                <a:cubicBezTo>
                  <a:pt x="3167" y="435"/>
                  <a:pt x="3143" y="344"/>
                  <a:pt x="3096" y="264"/>
                </a:cubicBezTo>
                <a:cubicBezTo>
                  <a:pt x="3050" y="184"/>
                  <a:pt x="2983" y="117"/>
                  <a:pt x="2903" y="71"/>
                </a:cubicBezTo>
                <a:cubicBezTo>
                  <a:pt x="2823" y="24"/>
                  <a:pt x="2732" y="0"/>
                  <a:pt x="2639" y="0"/>
                </a:cubicBezTo>
                <a:lnTo>
                  <a:pt x="527" y="0"/>
                </a:lnTo>
              </a:path>
            </a:pathLst>
          </a:custGeom>
          <a:noFill/>
          <a:ln w="25560">
            <a:solidFill>
              <a:srgbClr val="385D8A"/>
            </a:solidFill>
            <a:miter/>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advTm="5753"/>
    </mc:Choice>
    <mc:Fallback>
      <p:transition spd="slow" advTm="575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6" name="Group 1"/>
          <p:cNvGrpSpPr/>
          <p:nvPr/>
        </p:nvGrpSpPr>
        <p:grpSpPr>
          <a:xfrm>
            <a:off x="4624560" y="66600"/>
            <a:ext cx="4125600" cy="1616760"/>
            <a:chOff x="4624560" y="66600"/>
            <a:chExt cx="4125600" cy="1616760"/>
          </a:xfrm>
        </p:grpSpPr>
        <p:pic>
          <p:nvPicPr>
            <p:cNvPr id="377" name="图片 376"/>
            <p:cNvPicPr/>
            <p:nvPr/>
          </p:nvPicPr>
          <p:blipFill>
            <a:blip r:embed="rId2"/>
            <a:stretch/>
          </p:blipFill>
          <p:spPr>
            <a:xfrm>
              <a:off x="4915080" y="66600"/>
              <a:ext cx="3835080" cy="1606680"/>
            </a:xfrm>
            <a:prstGeom prst="rect">
              <a:avLst/>
            </a:prstGeom>
            <a:ln>
              <a:noFill/>
            </a:ln>
          </p:spPr>
        </p:pic>
        <p:sp>
          <p:nvSpPr>
            <p:cNvPr id="378" name="CustomShape 2"/>
            <p:cNvSpPr/>
            <p:nvPr/>
          </p:nvSpPr>
          <p:spPr>
            <a:xfrm>
              <a:off x="4624560" y="137628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379" name="Line 3"/>
            <p:cNvCxnSpPr>
              <a:stCxn id="378" idx="0"/>
            </p:cNvCxnSpPr>
            <p:nvPr/>
          </p:nvCxnSpPr>
          <p:spPr>
            <a:xfrm flipH="1" flipV="1">
              <a:off x="5398200" y="747720"/>
              <a:ext cx="44640" cy="628920"/>
            </a:xfrm>
            <a:prstGeom prst="straightConnector1">
              <a:avLst/>
            </a:prstGeom>
            <a:ln w="25560">
              <a:solidFill>
                <a:srgbClr val="FF0000"/>
              </a:solidFill>
              <a:miter/>
              <a:tailEnd type="triangle" w="med" len="med"/>
            </a:ln>
          </p:spPr>
        </p:cxnSp>
        <p:sp>
          <p:nvSpPr>
            <p:cNvPr id="380" name="CustomShape 4"/>
            <p:cNvSpPr/>
            <p:nvPr/>
          </p:nvSpPr>
          <p:spPr>
            <a:xfrm>
              <a:off x="6091200" y="137628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381" name="Line 5"/>
            <p:cNvCxnSpPr>
              <a:stCxn id="380" idx="0"/>
            </p:cNvCxnSpPr>
            <p:nvPr/>
          </p:nvCxnSpPr>
          <p:spPr>
            <a:xfrm flipH="1" flipV="1">
              <a:off x="5873400" y="677520"/>
              <a:ext cx="740520" cy="699120"/>
            </a:xfrm>
            <a:prstGeom prst="straightConnector1">
              <a:avLst/>
            </a:prstGeom>
            <a:ln w="25560">
              <a:solidFill>
                <a:srgbClr val="FF0000"/>
              </a:solidFill>
              <a:miter/>
              <a:tailEnd type="triangle" w="med" len="med"/>
            </a:ln>
          </p:spPr>
        </p:cxnSp>
        <p:cxnSp>
          <p:nvCxnSpPr>
            <p:cNvPr id="382" name="Line 6"/>
            <p:cNvCxnSpPr>
              <a:stCxn id="380" idx="0"/>
            </p:cNvCxnSpPr>
            <p:nvPr/>
          </p:nvCxnSpPr>
          <p:spPr>
            <a:xfrm flipV="1">
              <a:off x="6613560" y="577440"/>
              <a:ext cx="720" cy="799200"/>
            </a:xfrm>
            <a:prstGeom prst="straightConnector1">
              <a:avLst/>
            </a:prstGeom>
            <a:ln w="25560">
              <a:solidFill>
                <a:srgbClr val="FF0000"/>
              </a:solidFill>
              <a:miter/>
              <a:tailEnd type="triangle" w="med" len="med"/>
            </a:ln>
          </p:spPr>
        </p:cxnSp>
        <p:sp>
          <p:nvSpPr>
            <p:cNvPr id="383" name="CustomShape 7"/>
            <p:cNvSpPr/>
            <p:nvPr/>
          </p:nvSpPr>
          <p:spPr>
            <a:xfrm>
              <a:off x="7305480" y="137628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384" name="Line 8"/>
            <p:cNvCxnSpPr>
              <a:stCxn id="383" idx="0"/>
            </p:cNvCxnSpPr>
            <p:nvPr/>
          </p:nvCxnSpPr>
          <p:spPr>
            <a:xfrm flipV="1">
              <a:off x="7784280" y="1025280"/>
              <a:ext cx="606240" cy="351360"/>
            </a:xfrm>
            <a:prstGeom prst="straightConnector1">
              <a:avLst/>
            </a:prstGeom>
            <a:ln w="25560">
              <a:solidFill>
                <a:srgbClr val="FF0000"/>
              </a:solidFill>
              <a:miter/>
              <a:tailEnd type="triangle" w="med" len="med"/>
            </a:ln>
          </p:spPr>
        </p:cxnSp>
      </p:grpSp>
      <p:sp>
        <p:nvSpPr>
          <p:cNvPr id="385" name="CustomShape 9"/>
          <p:cNvSpPr/>
          <p:nvPr/>
        </p:nvSpPr>
        <p:spPr>
          <a:xfrm>
            <a:off x="7102440" y="27000"/>
            <a:ext cx="165420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386" name="CustomShape 10"/>
          <p:cNvSpPr/>
          <p:nvPr/>
        </p:nvSpPr>
        <p:spPr>
          <a:xfrm>
            <a:off x="5653440" y="0"/>
            <a:ext cx="1449000" cy="1765440"/>
          </a:xfrm>
          <a:custGeom>
            <a:avLst/>
            <a:gdLst/>
            <a:ahLst/>
            <a:cxnLst/>
            <a:rect l="0" t="0" r="r" b="b"/>
            <a:pathLst>
              <a:path w="4027" h="4906">
                <a:moveTo>
                  <a:pt x="671" y="0"/>
                </a:moveTo>
                <a:lnTo>
                  <a:pt x="671" y="0"/>
                </a:lnTo>
                <a:cubicBezTo>
                  <a:pt x="553" y="0"/>
                  <a:pt x="438" y="31"/>
                  <a:pt x="336" y="90"/>
                </a:cubicBezTo>
                <a:cubicBezTo>
                  <a:pt x="233" y="149"/>
                  <a:pt x="149" y="233"/>
                  <a:pt x="90" y="336"/>
                </a:cubicBezTo>
                <a:cubicBezTo>
                  <a:pt x="31" y="438"/>
                  <a:pt x="0" y="553"/>
                  <a:pt x="0" y="671"/>
                </a:cubicBezTo>
                <a:lnTo>
                  <a:pt x="0" y="4233"/>
                </a:lnTo>
                <a:lnTo>
                  <a:pt x="0" y="4234"/>
                </a:lnTo>
                <a:cubicBezTo>
                  <a:pt x="0" y="4352"/>
                  <a:pt x="31" y="4467"/>
                  <a:pt x="90" y="4569"/>
                </a:cubicBezTo>
                <a:cubicBezTo>
                  <a:pt x="149" y="4672"/>
                  <a:pt x="233" y="4756"/>
                  <a:pt x="336" y="4815"/>
                </a:cubicBezTo>
                <a:cubicBezTo>
                  <a:pt x="438" y="4874"/>
                  <a:pt x="553" y="4905"/>
                  <a:pt x="671" y="4905"/>
                </a:cubicBezTo>
                <a:lnTo>
                  <a:pt x="3355" y="4904"/>
                </a:lnTo>
                <a:lnTo>
                  <a:pt x="3355" y="4905"/>
                </a:lnTo>
                <a:cubicBezTo>
                  <a:pt x="3473" y="4905"/>
                  <a:pt x="3588" y="4874"/>
                  <a:pt x="3691" y="4815"/>
                </a:cubicBezTo>
                <a:cubicBezTo>
                  <a:pt x="3793" y="4756"/>
                  <a:pt x="3877" y="4672"/>
                  <a:pt x="3936" y="4569"/>
                </a:cubicBezTo>
                <a:cubicBezTo>
                  <a:pt x="3995" y="4467"/>
                  <a:pt x="4026" y="4352"/>
                  <a:pt x="4026" y="4234"/>
                </a:cubicBezTo>
                <a:lnTo>
                  <a:pt x="4026" y="671"/>
                </a:lnTo>
                <a:lnTo>
                  <a:pt x="4026" y="671"/>
                </a:lnTo>
                <a:lnTo>
                  <a:pt x="4026" y="671"/>
                </a:lnTo>
                <a:cubicBezTo>
                  <a:pt x="4026" y="553"/>
                  <a:pt x="3995" y="438"/>
                  <a:pt x="3936" y="335"/>
                </a:cubicBezTo>
                <a:cubicBezTo>
                  <a:pt x="3877" y="233"/>
                  <a:pt x="3793" y="149"/>
                  <a:pt x="3691" y="90"/>
                </a:cubicBezTo>
                <a:cubicBezTo>
                  <a:pt x="3588" y="31"/>
                  <a:pt x="3473" y="0"/>
                  <a:pt x="3355" y="0"/>
                </a:cubicBezTo>
                <a:lnTo>
                  <a:pt x="671" y="0"/>
                </a:lnTo>
              </a:path>
            </a:pathLst>
          </a:custGeom>
          <a:noFill/>
          <a:ln w="25560">
            <a:solidFill>
              <a:srgbClr val="385D8A"/>
            </a:solidFill>
            <a:miter/>
          </a:ln>
        </p:spPr>
        <p:style>
          <a:lnRef idx="0">
            <a:scrgbClr r="0" g="0" b="0"/>
          </a:lnRef>
          <a:fillRef idx="0">
            <a:scrgbClr r="0" g="0" b="0"/>
          </a:fillRef>
          <a:effectRef idx="0">
            <a:scrgbClr r="0" g="0" b="0"/>
          </a:effectRef>
          <a:fontRef idx="minor"/>
        </p:style>
      </p:sp>
      <p:sp>
        <p:nvSpPr>
          <p:cNvPr id="387" name="CustomShape 1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2. Interact</a:t>
            </a:r>
            <a:endParaRPr lang="en-US" sz="28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0" strike="noStrike" spc="-1" dirty="0">
                <a:solidFill>
                  <a:srgbClr val="000000"/>
                </a:solidFill>
                <a:latin typeface="Constantia"/>
                <a:ea typeface="Droid Sans Fallback"/>
              </a:rPr>
              <a:t>Geometric optics</a:t>
            </a: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336240" indent="-336240">
              <a:lnSpc>
                <a:spcPct val="100000"/>
              </a:lnSpc>
              <a:spcBef>
                <a:spcPts val="799"/>
              </a:spcBef>
              <a:buClr>
                <a:srgbClr val="000000"/>
              </a:buClr>
              <a:buFont typeface="Arial"/>
              <a:buChar char="•"/>
            </a:pPr>
            <a:endParaRPr lang="en-US" sz="2400" b="0" strike="noStrike" spc="-1" dirty="0">
              <a:solidFill>
                <a:srgbClr val="000000"/>
              </a:solidFill>
              <a:latin typeface="Arial"/>
            </a:endParaRPr>
          </a:p>
        </p:txBody>
      </p:sp>
      <p:sp>
        <p:nvSpPr>
          <p:cNvPr id="388" name="CustomShape 12"/>
          <p:cNvSpPr/>
          <p:nvPr/>
        </p:nvSpPr>
        <p:spPr>
          <a:xfrm>
            <a:off x="1900800" y="5378400"/>
            <a:ext cx="2422440" cy="288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60840" rIns="90000" bIns="45000">
            <a:noAutofit/>
          </a:bodyPr>
          <a:lstStyle/>
          <a:p>
            <a:r>
              <a:rPr lang="en-US" sz="1800" b="0" strike="noStrike" spc="-1" dirty="0">
                <a:solidFill>
                  <a:srgbClr val="000000"/>
                </a:solidFill>
                <a:latin typeface="Arial"/>
                <a:ea typeface="Arial Unicode MS"/>
              </a:rPr>
              <a:t>Reflection: law of reflection</a:t>
            </a:r>
            <a:endParaRPr lang="en-US" sz="1800" b="0" strike="noStrike" spc="-1" dirty="0">
              <a:solidFill>
                <a:srgbClr val="000000"/>
              </a:solidFill>
              <a:latin typeface="Arial"/>
            </a:endParaRPr>
          </a:p>
        </p:txBody>
      </p:sp>
      <p:sp>
        <p:nvSpPr>
          <p:cNvPr id="389" name="CustomShape 13"/>
          <p:cNvSpPr/>
          <p:nvPr/>
        </p:nvSpPr>
        <p:spPr>
          <a:xfrm>
            <a:off x="6084000" y="5328000"/>
            <a:ext cx="2012760" cy="2887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60840" rIns="90000" bIns="45000">
            <a:noAutofit/>
          </a:bodyPr>
          <a:lstStyle/>
          <a:p>
            <a:r>
              <a:rPr lang="en-US" sz="1800" b="0" strike="noStrike" spc="-1" dirty="0">
                <a:solidFill>
                  <a:srgbClr val="000000"/>
                </a:solidFill>
                <a:latin typeface="Arial"/>
                <a:ea typeface="Arial Unicode MS"/>
              </a:rPr>
              <a:t>Refraction: Snell's law</a:t>
            </a:r>
            <a:endParaRPr lang="en-US" sz="1800" b="0" strike="noStrike" spc="-1" dirty="0">
              <a:solidFill>
                <a:srgbClr val="000000"/>
              </a:solidFill>
              <a:latin typeface="Arial"/>
            </a:endParaRPr>
          </a:p>
        </p:txBody>
      </p:sp>
      <p:sp>
        <p:nvSpPr>
          <p:cNvPr id="390" name="CustomShape 14"/>
          <p:cNvSpPr/>
          <p:nvPr/>
        </p:nvSpPr>
        <p:spPr>
          <a:xfrm>
            <a:off x="4428360" y="27000"/>
            <a:ext cx="118908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391" name="CustomShape 15"/>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pic>
        <p:nvPicPr>
          <p:cNvPr id="392" name="图片 391"/>
          <p:cNvPicPr/>
          <p:nvPr/>
        </p:nvPicPr>
        <p:blipFill>
          <a:blip r:embed="rId3"/>
          <a:stretch/>
        </p:blipFill>
        <p:spPr>
          <a:xfrm>
            <a:off x="5472000" y="2592000"/>
            <a:ext cx="3445200" cy="2664000"/>
          </a:xfrm>
          <a:prstGeom prst="rect">
            <a:avLst/>
          </a:prstGeom>
          <a:ln>
            <a:noFill/>
          </a:ln>
        </p:spPr>
      </p:pic>
      <p:pic>
        <p:nvPicPr>
          <p:cNvPr id="393" name="图片 392"/>
          <p:cNvPicPr/>
          <p:nvPr/>
        </p:nvPicPr>
        <p:blipFill>
          <a:blip r:embed="rId4"/>
          <a:stretch/>
        </p:blipFill>
        <p:spPr>
          <a:xfrm>
            <a:off x="1260000" y="2520000"/>
            <a:ext cx="3600000" cy="27972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advTm="9686"/>
    </mc:Choice>
    <mc:Fallback>
      <p:transition spd="slow" advTm="968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1201680" y="1417680"/>
            <a:ext cx="7485120" cy="49356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2. Interact</a:t>
            </a:r>
            <a:endParaRPr lang="en-US" sz="28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0" strike="noStrike" spc="-1" dirty="0">
                <a:solidFill>
                  <a:srgbClr val="000000"/>
                </a:solidFill>
                <a:latin typeface="Constantia"/>
                <a:ea typeface="Droid Sans Fallback"/>
              </a:rPr>
              <a:t>Fresnel coefficients</a:t>
            </a:r>
            <a:endParaRPr lang="en-US" sz="24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0" strike="noStrike" spc="-1" dirty="0">
                <a:solidFill>
                  <a:srgbClr val="000000"/>
                </a:solidFill>
                <a:latin typeface="Constantia"/>
                <a:ea typeface="Droid Sans Fallback"/>
              </a:rPr>
              <a:t>Focal lines</a:t>
            </a:r>
            <a:endParaRPr lang="en-US" sz="24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0" strike="noStrike" spc="-1" dirty="0">
                <a:solidFill>
                  <a:srgbClr val="000000"/>
                </a:solidFill>
                <a:latin typeface="Constantia"/>
                <a:ea typeface="Droid Sans Fallback"/>
              </a:rPr>
              <a:t>Optical path</a:t>
            </a: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p:txBody>
      </p:sp>
      <p:sp>
        <p:nvSpPr>
          <p:cNvPr id="395" name="CustomShape 2"/>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grpSp>
        <p:nvGrpSpPr>
          <p:cNvPr id="396" name="Group 3"/>
          <p:cNvGrpSpPr/>
          <p:nvPr/>
        </p:nvGrpSpPr>
        <p:grpSpPr>
          <a:xfrm>
            <a:off x="4624560" y="53640"/>
            <a:ext cx="4125600" cy="1616760"/>
            <a:chOff x="4624560" y="53640"/>
            <a:chExt cx="4125600" cy="1616760"/>
          </a:xfrm>
        </p:grpSpPr>
        <p:pic>
          <p:nvPicPr>
            <p:cNvPr id="397" name="图片 396"/>
            <p:cNvPicPr/>
            <p:nvPr/>
          </p:nvPicPr>
          <p:blipFill>
            <a:blip r:embed="rId2"/>
            <a:stretch/>
          </p:blipFill>
          <p:spPr>
            <a:xfrm>
              <a:off x="4915080" y="53640"/>
              <a:ext cx="3835080" cy="1606680"/>
            </a:xfrm>
            <a:prstGeom prst="rect">
              <a:avLst/>
            </a:prstGeom>
            <a:ln>
              <a:noFill/>
            </a:ln>
          </p:spPr>
        </p:pic>
        <p:sp>
          <p:nvSpPr>
            <p:cNvPr id="398" name="CustomShape 4"/>
            <p:cNvSpPr/>
            <p:nvPr/>
          </p:nvSpPr>
          <p:spPr>
            <a:xfrm>
              <a:off x="4624560" y="136332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399" name="Line 5"/>
            <p:cNvCxnSpPr>
              <a:stCxn id="398" idx="0"/>
            </p:cNvCxnSpPr>
            <p:nvPr/>
          </p:nvCxnSpPr>
          <p:spPr>
            <a:xfrm flipH="1" flipV="1">
              <a:off x="5398200" y="734760"/>
              <a:ext cx="44640" cy="628920"/>
            </a:xfrm>
            <a:prstGeom prst="straightConnector1">
              <a:avLst/>
            </a:prstGeom>
            <a:ln w="25560">
              <a:solidFill>
                <a:srgbClr val="FF0000"/>
              </a:solidFill>
              <a:miter/>
              <a:tailEnd type="triangle" w="med" len="med"/>
            </a:ln>
          </p:spPr>
        </p:cxnSp>
        <p:sp>
          <p:nvSpPr>
            <p:cNvPr id="400" name="CustomShape 6"/>
            <p:cNvSpPr/>
            <p:nvPr/>
          </p:nvSpPr>
          <p:spPr>
            <a:xfrm>
              <a:off x="6091200" y="136332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401" name="Line 7"/>
            <p:cNvCxnSpPr>
              <a:stCxn id="400" idx="0"/>
            </p:cNvCxnSpPr>
            <p:nvPr/>
          </p:nvCxnSpPr>
          <p:spPr>
            <a:xfrm flipH="1" flipV="1">
              <a:off x="5873400" y="664560"/>
              <a:ext cx="740520" cy="699120"/>
            </a:xfrm>
            <a:prstGeom prst="straightConnector1">
              <a:avLst/>
            </a:prstGeom>
            <a:ln w="25560">
              <a:solidFill>
                <a:srgbClr val="FF0000"/>
              </a:solidFill>
              <a:miter/>
              <a:tailEnd type="triangle" w="med" len="med"/>
            </a:ln>
          </p:spPr>
        </p:cxnSp>
        <p:cxnSp>
          <p:nvCxnSpPr>
            <p:cNvPr id="402" name="Line 8"/>
            <p:cNvCxnSpPr>
              <a:stCxn id="400" idx="0"/>
            </p:cNvCxnSpPr>
            <p:nvPr/>
          </p:nvCxnSpPr>
          <p:spPr>
            <a:xfrm flipV="1">
              <a:off x="6613560" y="564480"/>
              <a:ext cx="720" cy="799200"/>
            </a:xfrm>
            <a:prstGeom prst="straightConnector1">
              <a:avLst/>
            </a:prstGeom>
            <a:ln w="25560">
              <a:solidFill>
                <a:srgbClr val="FF0000"/>
              </a:solidFill>
              <a:miter/>
              <a:tailEnd type="triangle" w="med" len="med"/>
            </a:ln>
          </p:spPr>
        </p:cxnSp>
        <p:sp>
          <p:nvSpPr>
            <p:cNvPr id="403" name="CustomShape 9"/>
            <p:cNvSpPr/>
            <p:nvPr/>
          </p:nvSpPr>
          <p:spPr>
            <a:xfrm>
              <a:off x="7305480" y="136332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404" name="Line 10"/>
            <p:cNvCxnSpPr>
              <a:stCxn id="403" idx="0"/>
            </p:cNvCxnSpPr>
            <p:nvPr/>
          </p:nvCxnSpPr>
          <p:spPr>
            <a:xfrm flipV="1">
              <a:off x="7784280" y="1012320"/>
              <a:ext cx="606240" cy="351360"/>
            </a:xfrm>
            <a:prstGeom prst="straightConnector1">
              <a:avLst/>
            </a:prstGeom>
            <a:ln w="25560">
              <a:solidFill>
                <a:srgbClr val="FF0000"/>
              </a:solidFill>
              <a:miter/>
              <a:tailEnd type="triangle" w="med" len="med"/>
            </a:ln>
          </p:spPr>
        </p:cxnSp>
      </p:grpSp>
      <p:sp>
        <p:nvSpPr>
          <p:cNvPr id="405" name="CustomShape 11"/>
          <p:cNvSpPr/>
          <p:nvPr/>
        </p:nvSpPr>
        <p:spPr>
          <a:xfrm>
            <a:off x="7102440" y="14040"/>
            <a:ext cx="165420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406" name="CustomShape 12"/>
          <p:cNvSpPr/>
          <p:nvPr/>
        </p:nvSpPr>
        <p:spPr>
          <a:xfrm>
            <a:off x="5653440" y="-12960"/>
            <a:ext cx="1449000" cy="1765440"/>
          </a:xfrm>
          <a:custGeom>
            <a:avLst/>
            <a:gdLst/>
            <a:ahLst/>
            <a:cxnLst/>
            <a:rect l="0" t="0" r="r" b="b"/>
            <a:pathLst>
              <a:path w="4027" h="4906">
                <a:moveTo>
                  <a:pt x="671" y="0"/>
                </a:moveTo>
                <a:lnTo>
                  <a:pt x="671" y="0"/>
                </a:lnTo>
                <a:cubicBezTo>
                  <a:pt x="553" y="0"/>
                  <a:pt x="438" y="31"/>
                  <a:pt x="336" y="90"/>
                </a:cubicBezTo>
                <a:cubicBezTo>
                  <a:pt x="233" y="149"/>
                  <a:pt x="149" y="233"/>
                  <a:pt x="90" y="336"/>
                </a:cubicBezTo>
                <a:cubicBezTo>
                  <a:pt x="31" y="438"/>
                  <a:pt x="0" y="553"/>
                  <a:pt x="0" y="671"/>
                </a:cubicBezTo>
                <a:lnTo>
                  <a:pt x="0" y="4233"/>
                </a:lnTo>
                <a:lnTo>
                  <a:pt x="0" y="4234"/>
                </a:lnTo>
                <a:cubicBezTo>
                  <a:pt x="0" y="4352"/>
                  <a:pt x="31" y="4467"/>
                  <a:pt x="90" y="4569"/>
                </a:cubicBezTo>
                <a:cubicBezTo>
                  <a:pt x="149" y="4672"/>
                  <a:pt x="233" y="4756"/>
                  <a:pt x="336" y="4815"/>
                </a:cubicBezTo>
                <a:cubicBezTo>
                  <a:pt x="438" y="4874"/>
                  <a:pt x="553" y="4905"/>
                  <a:pt x="671" y="4905"/>
                </a:cubicBezTo>
                <a:lnTo>
                  <a:pt x="3355" y="4904"/>
                </a:lnTo>
                <a:lnTo>
                  <a:pt x="3355" y="4905"/>
                </a:lnTo>
                <a:cubicBezTo>
                  <a:pt x="3473" y="4905"/>
                  <a:pt x="3588" y="4874"/>
                  <a:pt x="3691" y="4815"/>
                </a:cubicBezTo>
                <a:cubicBezTo>
                  <a:pt x="3793" y="4756"/>
                  <a:pt x="3877" y="4672"/>
                  <a:pt x="3936" y="4569"/>
                </a:cubicBezTo>
                <a:cubicBezTo>
                  <a:pt x="3995" y="4467"/>
                  <a:pt x="4026" y="4352"/>
                  <a:pt x="4026" y="4234"/>
                </a:cubicBezTo>
                <a:lnTo>
                  <a:pt x="4026" y="671"/>
                </a:lnTo>
                <a:lnTo>
                  <a:pt x="4026" y="671"/>
                </a:lnTo>
                <a:lnTo>
                  <a:pt x="4026" y="671"/>
                </a:lnTo>
                <a:cubicBezTo>
                  <a:pt x="4026" y="553"/>
                  <a:pt x="3995" y="438"/>
                  <a:pt x="3936" y="335"/>
                </a:cubicBezTo>
                <a:cubicBezTo>
                  <a:pt x="3877" y="233"/>
                  <a:pt x="3793" y="149"/>
                  <a:pt x="3691" y="90"/>
                </a:cubicBezTo>
                <a:cubicBezTo>
                  <a:pt x="3588" y="31"/>
                  <a:pt x="3473" y="0"/>
                  <a:pt x="3355" y="0"/>
                </a:cubicBezTo>
                <a:lnTo>
                  <a:pt x="671" y="0"/>
                </a:lnTo>
              </a:path>
            </a:pathLst>
          </a:custGeom>
          <a:noFill/>
          <a:ln w="25560">
            <a:solidFill>
              <a:srgbClr val="385D8A"/>
            </a:solidFill>
            <a:miter/>
          </a:ln>
        </p:spPr>
        <p:style>
          <a:lnRef idx="0">
            <a:scrgbClr r="0" g="0" b="0"/>
          </a:lnRef>
          <a:fillRef idx="0">
            <a:scrgbClr r="0" g="0" b="0"/>
          </a:fillRef>
          <a:effectRef idx="0">
            <a:scrgbClr r="0" g="0" b="0"/>
          </a:effectRef>
          <a:fontRef idx="minor"/>
        </p:style>
      </p:sp>
      <p:sp>
        <p:nvSpPr>
          <p:cNvPr id="407" name="CustomShape 13"/>
          <p:cNvSpPr/>
          <p:nvPr/>
        </p:nvSpPr>
        <p:spPr>
          <a:xfrm>
            <a:off x="4428360" y="14040"/>
            <a:ext cx="118908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advTm="911"/>
    </mc:Choice>
    <mc:Fallback>
      <p:transition spd="slow" advTm="91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CustomShape 1"/>
          <p:cNvSpPr/>
          <p:nvPr/>
        </p:nvSpPr>
        <p:spPr>
          <a:xfrm>
            <a:off x="1201680" y="1417680"/>
            <a:ext cx="7485120" cy="49356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2. Interact</a:t>
            </a:r>
            <a:endParaRPr lang="en-US" sz="28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1" strike="noStrike" spc="-1" dirty="0">
                <a:solidFill>
                  <a:srgbClr val="000000"/>
                </a:solidFill>
                <a:latin typeface="Constantia"/>
                <a:ea typeface="Droid Sans Fallback"/>
              </a:rPr>
              <a:t>Fresnel coefficients</a:t>
            </a:r>
            <a:endParaRPr lang="en-US" sz="2400" b="0" strike="noStrike" spc="-1" dirty="0">
              <a:solidFill>
                <a:srgbClr val="000000"/>
              </a:solidFill>
              <a:latin typeface="Arial"/>
            </a:endParaRPr>
          </a:p>
          <a:p>
            <a:pPr marL="736560" lvl="1" indent="-279360">
              <a:lnSpc>
                <a:spcPct val="100000"/>
              </a:lnSpc>
              <a:spcBef>
                <a:spcPts val="598"/>
              </a:spcBef>
              <a:buClr>
                <a:srgbClr val="D9D9D9"/>
              </a:buClr>
              <a:buFont typeface="Arial"/>
              <a:buChar char="–"/>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p:txBody>
      </p:sp>
      <p:sp>
        <p:nvSpPr>
          <p:cNvPr id="409" name="CustomShape 2"/>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pic>
        <p:nvPicPr>
          <p:cNvPr id="410" name="图片 409"/>
          <p:cNvPicPr/>
          <p:nvPr/>
        </p:nvPicPr>
        <p:blipFill>
          <a:blip r:embed="rId2"/>
          <a:stretch/>
        </p:blipFill>
        <p:spPr>
          <a:xfrm>
            <a:off x="1447200" y="2448000"/>
            <a:ext cx="5824800" cy="4176000"/>
          </a:xfrm>
          <a:prstGeom prst="rect">
            <a:avLst/>
          </a:prstGeom>
          <a:ln>
            <a:noFill/>
          </a:ln>
        </p:spPr>
      </p:pic>
      <p:grpSp>
        <p:nvGrpSpPr>
          <p:cNvPr id="411" name="Group 3"/>
          <p:cNvGrpSpPr/>
          <p:nvPr/>
        </p:nvGrpSpPr>
        <p:grpSpPr>
          <a:xfrm>
            <a:off x="4624560" y="53640"/>
            <a:ext cx="4125600" cy="1616760"/>
            <a:chOff x="4624560" y="53640"/>
            <a:chExt cx="4125600" cy="1616760"/>
          </a:xfrm>
        </p:grpSpPr>
        <p:pic>
          <p:nvPicPr>
            <p:cNvPr id="412" name="图片 411"/>
            <p:cNvPicPr/>
            <p:nvPr/>
          </p:nvPicPr>
          <p:blipFill>
            <a:blip r:embed="rId3"/>
            <a:stretch/>
          </p:blipFill>
          <p:spPr>
            <a:xfrm>
              <a:off x="4915080" y="53640"/>
              <a:ext cx="3835080" cy="1606680"/>
            </a:xfrm>
            <a:prstGeom prst="rect">
              <a:avLst/>
            </a:prstGeom>
            <a:ln>
              <a:noFill/>
            </a:ln>
          </p:spPr>
        </p:pic>
        <p:sp>
          <p:nvSpPr>
            <p:cNvPr id="413" name="CustomShape 4"/>
            <p:cNvSpPr/>
            <p:nvPr/>
          </p:nvSpPr>
          <p:spPr>
            <a:xfrm>
              <a:off x="4624560" y="136332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414" name="Line 5"/>
            <p:cNvCxnSpPr>
              <a:stCxn id="413" idx="0"/>
            </p:cNvCxnSpPr>
            <p:nvPr/>
          </p:nvCxnSpPr>
          <p:spPr>
            <a:xfrm flipH="1" flipV="1">
              <a:off x="5398200" y="734760"/>
              <a:ext cx="44640" cy="628920"/>
            </a:xfrm>
            <a:prstGeom prst="straightConnector1">
              <a:avLst/>
            </a:prstGeom>
            <a:ln w="25560">
              <a:solidFill>
                <a:srgbClr val="FF0000"/>
              </a:solidFill>
              <a:miter/>
              <a:tailEnd type="triangle" w="med" len="med"/>
            </a:ln>
          </p:spPr>
        </p:cxnSp>
        <p:sp>
          <p:nvSpPr>
            <p:cNvPr id="415" name="CustomShape 6"/>
            <p:cNvSpPr/>
            <p:nvPr/>
          </p:nvSpPr>
          <p:spPr>
            <a:xfrm>
              <a:off x="6091200" y="136332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416" name="Line 7"/>
            <p:cNvCxnSpPr>
              <a:stCxn id="415" idx="0"/>
            </p:cNvCxnSpPr>
            <p:nvPr/>
          </p:nvCxnSpPr>
          <p:spPr>
            <a:xfrm flipH="1" flipV="1">
              <a:off x="5873400" y="664560"/>
              <a:ext cx="740520" cy="699120"/>
            </a:xfrm>
            <a:prstGeom prst="straightConnector1">
              <a:avLst/>
            </a:prstGeom>
            <a:ln w="25560">
              <a:solidFill>
                <a:srgbClr val="FF0000"/>
              </a:solidFill>
              <a:miter/>
              <a:tailEnd type="triangle" w="med" len="med"/>
            </a:ln>
          </p:spPr>
        </p:cxnSp>
        <p:cxnSp>
          <p:nvCxnSpPr>
            <p:cNvPr id="417" name="Line 8"/>
            <p:cNvCxnSpPr>
              <a:stCxn id="415" idx="0"/>
            </p:cNvCxnSpPr>
            <p:nvPr/>
          </p:nvCxnSpPr>
          <p:spPr>
            <a:xfrm flipV="1">
              <a:off x="6613560" y="564480"/>
              <a:ext cx="720" cy="799200"/>
            </a:xfrm>
            <a:prstGeom prst="straightConnector1">
              <a:avLst/>
            </a:prstGeom>
            <a:ln w="25560">
              <a:solidFill>
                <a:srgbClr val="FF0000"/>
              </a:solidFill>
              <a:miter/>
              <a:tailEnd type="triangle" w="med" len="med"/>
            </a:ln>
          </p:spPr>
        </p:cxnSp>
        <p:sp>
          <p:nvSpPr>
            <p:cNvPr id="418" name="CustomShape 9"/>
            <p:cNvSpPr/>
            <p:nvPr/>
          </p:nvSpPr>
          <p:spPr>
            <a:xfrm>
              <a:off x="7305480" y="136332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419" name="Line 10"/>
            <p:cNvCxnSpPr>
              <a:stCxn id="418" idx="0"/>
            </p:cNvCxnSpPr>
            <p:nvPr/>
          </p:nvCxnSpPr>
          <p:spPr>
            <a:xfrm flipV="1">
              <a:off x="7784280" y="1012320"/>
              <a:ext cx="606240" cy="351360"/>
            </a:xfrm>
            <a:prstGeom prst="straightConnector1">
              <a:avLst/>
            </a:prstGeom>
            <a:ln w="25560">
              <a:solidFill>
                <a:srgbClr val="FF0000"/>
              </a:solidFill>
              <a:miter/>
              <a:tailEnd type="triangle" w="med" len="med"/>
            </a:ln>
          </p:spPr>
        </p:cxnSp>
      </p:grpSp>
      <p:sp>
        <p:nvSpPr>
          <p:cNvPr id="420" name="CustomShape 11"/>
          <p:cNvSpPr/>
          <p:nvPr/>
        </p:nvSpPr>
        <p:spPr>
          <a:xfrm>
            <a:off x="7102440" y="14040"/>
            <a:ext cx="165420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421" name="CustomShape 12"/>
          <p:cNvSpPr/>
          <p:nvPr/>
        </p:nvSpPr>
        <p:spPr>
          <a:xfrm>
            <a:off x="5653440" y="-12960"/>
            <a:ext cx="1449000" cy="1765440"/>
          </a:xfrm>
          <a:custGeom>
            <a:avLst/>
            <a:gdLst/>
            <a:ahLst/>
            <a:cxnLst/>
            <a:rect l="0" t="0" r="r" b="b"/>
            <a:pathLst>
              <a:path w="4027" h="4906">
                <a:moveTo>
                  <a:pt x="671" y="0"/>
                </a:moveTo>
                <a:lnTo>
                  <a:pt x="671" y="0"/>
                </a:lnTo>
                <a:cubicBezTo>
                  <a:pt x="553" y="0"/>
                  <a:pt x="438" y="31"/>
                  <a:pt x="336" y="90"/>
                </a:cubicBezTo>
                <a:cubicBezTo>
                  <a:pt x="233" y="149"/>
                  <a:pt x="149" y="233"/>
                  <a:pt x="90" y="336"/>
                </a:cubicBezTo>
                <a:cubicBezTo>
                  <a:pt x="31" y="438"/>
                  <a:pt x="0" y="553"/>
                  <a:pt x="0" y="671"/>
                </a:cubicBezTo>
                <a:lnTo>
                  <a:pt x="0" y="4233"/>
                </a:lnTo>
                <a:lnTo>
                  <a:pt x="0" y="4234"/>
                </a:lnTo>
                <a:cubicBezTo>
                  <a:pt x="0" y="4352"/>
                  <a:pt x="31" y="4467"/>
                  <a:pt x="90" y="4569"/>
                </a:cubicBezTo>
                <a:cubicBezTo>
                  <a:pt x="149" y="4672"/>
                  <a:pt x="233" y="4756"/>
                  <a:pt x="336" y="4815"/>
                </a:cubicBezTo>
                <a:cubicBezTo>
                  <a:pt x="438" y="4874"/>
                  <a:pt x="553" y="4905"/>
                  <a:pt x="671" y="4905"/>
                </a:cubicBezTo>
                <a:lnTo>
                  <a:pt x="3355" y="4904"/>
                </a:lnTo>
                <a:lnTo>
                  <a:pt x="3355" y="4905"/>
                </a:lnTo>
                <a:cubicBezTo>
                  <a:pt x="3473" y="4905"/>
                  <a:pt x="3588" y="4874"/>
                  <a:pt x="3691" y="4815"/>
                </a:cubicBezTo>
                <a:cubicBezTo>
                  <a:pt x="3793" y="4756"/>
                  <a:pt x="3877" y="4672"/>
                  <a:pt x="3936" y="4569"/>
                </a:cubicBezTo>
                <a:cubicBezTo>
                  <a:pt x="3995" y="4467"/>
                  <a:pt x="4026" y="4352"/>
                  <a:pt x="4026" y="4234"/>
                </a:cubicBezTo>
                <a:lnTo>
                  <a:pt x="4026" y="671"/>
                </a:lnTo>
                <a:lnTo>
                  <a:pt x="4026" y="671"/>
                </a:lnTo>
                <a:lnTo>
                  <a:pt x="4026" y="671"/>
                </a:lnTo>
                <a:cubicBezTo>
                  <a:pt x="4026" y="553"/>
                  <a:pt x="3995" y="438"/>
                  <a:pt x="3936" y="335"/>
                </a:cubicBezTo>
                <a:cubicBezTo>
                  <a:pt x="3877" y="233"/>
                  <a:pt x="3793" y="149"/>
                  <a:pt x="3691" y="90"/>
                </a:cubicBezTo>
                <a:cubicBezTo>
                  <a:pt x="3588" y="31"/>
                  <a:pt x="3473" y="0"/>
                  <a:pt x="3355" y="0"/>
                </a:cubicBezTo>
                <a:lnTo>
                  <a:pt x="671" y="0"/>
                </a:lnTo>
              </a:path>
            </a:pathLst>
          </a:custGeom>
          <a:noFill/>
          <a:ln w="25560">
            <a:solidFill>
              <a:srgbClr val="385D8A"/>
            </a:solidFill>
            <a:miter/>
          </a:ln>
        </p:spPr>
        <p:style>
          <a:lnRef idx="0">
            <a:scrgbClr r="0" g="0" b="0"/>
          </a:lnRef>
          <a:fillRef idx="0">
            <a:scrgbClr r="0" g="0" b="0"/>
          </a:fillRef>
          <a:effectRef idx="0">
            <a:scrgbClr r="0" g="0" b="0"/>
          </a:effectRef>
          <a:fontRef idx="minor"/>
        </p:style>
      </p:sp>
      <p:sp>
        <p:nvSpPr>
          <p:cNvPr id="422" name="CustomShape 13"/>
          <p:cNvSpPr/>
          <p:nvPr/>
        </p:nvSpPr>
        <p:spPr>
          <a:xfrm>
            <a:off x="4428360" y="14040"/>
            <a:ext cx="118908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advTm="6623"/>
    </mc:Choice>
    <mc:Fallback>
      <p:transition spd="slow" advTm="662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2. Interact</a:t>
            </a:r>
            <a:endParaRPr lang="en-US" sz="2800" b="0" strike="noStrike" spc="-1" dirty="0">
              <a:solidFill>
                <a:srgbClr val="000000"/>
              </a:solidFill>
              <a:latin typeface="Arial"/>
            </a:endParaRPr>
          </a:p>
          <a:p>
            <a:pPr marL="736560" lvl="1" indent="-279360">
              <a:lnSpc>
                <a:spcPct val="100000"/>
              </a:lnSpc>
              <a:spcBef>
                <a:spcPts val="598"/>
              </a:spcBef>
              <a:buClr>
                <a:srgbClr val="D9D9D9"/>
              </a:buClr>
              <a:buFont typeface="Arial"/>
              <a:buChar char="–"/>
            </a:pPr>
            <a:r>
              <a:rPr lang="en-US" sz="2400" b="0" strike="noStrike" spc="-1" dirty="0">
                <a:solidFill>
                  <a:srgbClr val="D9D9D9"/>
                </a:solidFill>
                <a:latin typeface="Constantia"/>
                <a:ea typeface="Droid Sans Fallback"/>
              </a:rPr>
              <a:t>Fresnel coefficients</a:t>
            </a:r>
            <a:endParaRPr lang="en-US" sz="24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1" strike="noStrike" spc="-1" dirty="0">
                <a:solidFill>
                  <a:srgbClr val="000000"/>
                </a:solidFill>
                <a:latin typeface="Constantia"/>
                <a:ea typeface="Droid Sans Fallback"/>
              </a:rPr>
              <a:t>Focal lines</a:t>
            </a:r>
            <a:endParaRPr lang="en-US" sz="2400" b="0" strike="noStrike" spc="-1" dirty="0">
              <a:solidFill>
                <a:srgbClr val="000000"/>
              </a:solidFill>
              <a:latin typeface="Arial"/>
            </a:endParaRPr>
          </a:p>
          <a:p>
            <a:pPr marL="736560" lvl="1" indent="-279360">
              <a:lnSpc>
                <a:spcPct val="100000"/>
              </a:lnSpc>
              <a:spcBef>
                <a:spcPts val="598"/>
              </a:spcBef>
              <a:buClr>
                <a:srgbClr val="D9D9D9"/>
              </a:buClr>
              <a:buFont typeface="Arial"/>
              <a:buChar char="–"/>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p:txBody>
      </p:sp>
      <p:pic>
        <p:nvPicPr>
          <p:cNvPr id="424" name="图片 423"/>
          <p:cNvPicPr/>
          <p:nvPr/>
        </p:nvPicPr>
        <p:blipFill>
          <a:blip r:embed="rId2"/>
          <a:stretch/>
        </p:blipFill>
        <p:spPr>
          <a:xfrm>
            <a:off x="2124000" y="2999880"/>
            <a:ext cx="5310720" cy="2343240"/>
          </a:xfrm>
          <a:prstGeom prst="rect">
            <a:avLst/>
          </a:prstGeom>
          <a:ln>
            <a:noFill/>
          </a:ln>
        </p:spPr>
      </p:pic>
      <p:pic>
        <p:nvPicPr>
          <p:cNvPr id="425" name="图片 424"/>
          <p:cNvPicPr/>
          <p:nvPr/>
        </p:nvPicPr>
        <p:blipFill>
          <a:blip r:embed="rId3"/>
          <a:stretch/>
        </p:blipFill>
        <p:spPr>
          <a:xfrm>
            <a:off x="5363640" y="5433120"/>
            <a:ext cx="2940840" cy="491760"/>
          </a:xfrm>
          <a:prstGeom prst="rect">
            <a:avLst/>
          </a:prstGeom>
          <a:ln>
            <a:noFill/>
          </a:ln>
        </p:spPr>
      </p:pic>
      <p:cxnSp>
        <p:nvCxnSpPr>
          <p:cNvPr id="426" name="Line 2"/>
          <p:cNvCxnSpPr/>
          <p:nvPr/>
        </p:nvCxnSpPr>
        <p:spPr>
          <a:xfrm flipH="1" flipV="1">
            <a:off x="6682320" y="4169520"/>
            <a:ext cx="137520" cy="1292400"/>
          </a:xfrm>
          <a:prstGeom prst="straightConnector1">
            <a:avLst/>
          </a:prstGeom>
          <a:ln w="28440">
            <a:solidFill>
              <a:srgbClr val="FF0000"/>
            </a:solidFill>
            <a:miter/>
            <a:tailEnd type="triangle" w="med" len="med"/>
          </a:ln>
        </p:spPr>
      </p:cxnSp>
      <p:sp>
        <p:nvSpPr>
          <p:cNvPr id="427" name="CustomShape 3"/>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grpSp>
        <p:nvGrpSpPr>
          <p:cNvPr id="428" name="Group 4"/>
          <p:cNvGrpSpPr/>
          <p:nvPr/>
        </p:nvGrpSpPr>
        <p:grpSpPr>
          <a:xfrm>
            <a:off x="4624560" y="53640"/>
            <a:ext cx="4125600" cy="1616760"/>
            <a:chOff x="4624560" y="53640"/>
            <a:chExt cx="4125600" cy="1616760"/>
          </a:xfrm>
        </p:grpSpPr>
        <p:pic>
          <p:nvPicPr>
            <p:cNvPr id="429" name="图片 428"/>
            <p:cNvPicPr/>
            <p:nvPr/>
          </p:nvPicPr>
          <p:blipFill>
            <a:blip r:embed="rId4"/>
            <a:stretch/>
          </p:blipFill>
          <p:spPr>
            <a:xfrm>
              <a:off x="4915080" y="53640"/>
              <a:ext cx="3835080" cy="1606680"/>
            </a:xfrm>
            <a:prstGeom prst="rect">
              <a:avLst/>
            </a:prstGeom>
            <a:ln>
              <a:noFill/>
            </a:ln>
          </p:spPr>
        </p:pic>
        <p:sp>
          <p:nvSpPr>
            <p:cNvPr id="430" name="CustomShape 5"/>
            <p:cNvSpPr/>
            <p:nvPr/>
          </p:nvSpPr>
          <p:spPr>
            <a:xfrm>
              <a:off x="4624560" y="136332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431" name="Line 6"/>
            <p:cNvCxnSpPr>
              <a:stCxn id="430" idx="0"/>
            </p:cNvCxnSpPr>
            <p:nvPr/>
          </p:nvCxnSpPr>
          <p:spPr>
            <a:xfrm flipH="1" flipV="1">
              <a:off x="5398200" y="734760"/>
              <a:ext cx="44640" cy="628920"/>
            </a:xfrm>
            <a:prstGeom prst="straightConnector1">
              <a:avLst/>
            </a:prstGeom>
            <a:ln w="25560">
              <a:solidFill>
                <a:srgbClr val="FF0000"/>
              </a:solidFill>
              <a:miter/>
              <a:tailEnd type="triangle" w="med" len="med"/>
            </a:ln>
          </p:spPr>
        </p:cxnSp>
        <p:sp>
          <p:nvSpPr>
            <p:cNvPr id="432" name="CustomShape 7"/>
            <p:cNvSpPr/>
            <p:nvPr/>
          </p:nvSpPr>
          <p:spPr>
            <a:xfrm>
              <a:off x="6091200" y="136332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433" name="Line 8"/>
            <p:cNvCxnSpPr>
              <a:stCxn id="432" idx="0"/>
            </p:cNvCxnSpPr>
            <p:nvPr/>
          </p:nvCxnSpPr>
          <p:spPr>
            <a:xfrm flipH="1" flipV="1">
              <a:off x="5873400" y="664560"/>
              <a:ext cx="740520" cy="699120"/>
            </a:xfrm>
            <a:prstGeom prst="straightConnector1">
              <a:avLst/>
            </a:prstGeom>
            <a:ln w="25560">
              <a:solidFill>
                <a:srgbClr val="FF0000"/>
              </a:solidFill>
              <a:miter/>
              <a:tailEnd type="triangle" w="med" len="med"/>
            </a:ln>
          </p:spPr>
        </p:cxnSp>
        <p:cxnSp>
          <p:nvCxnSpPr>
            <p:cNvPr id="434" name="Line 9"/>
            <p:cNvCxnSpPr>
              <a:stCxn id="432" idx="0"/>
            </p:cNvCxnSpPr>
            <p:nvPr/>
          </p:nvCxnSpPr>
          <p:spPr>
            <a:xfrm flipV="1">
              <a:off x="6613560" y="564480"/>
              <a:ext cx="720" cy="799200"/>
            </a:xfrm>
            <a:prstGeom prst="straightConnector1">
              <a:avLst/>
            </a:prstGeom>
            <a:ln w="25560">
              <a:solidFill>
                <a:srgbClr val="FF0000"/>
              </a:solidFill>
              <a:miter/>
              <a:tailEnd type="triangle" w="med" len="med"/>
            </a:ln>
          </p:spPr>
        </p:cxnSp>
        <p:sp>
          <p:nvSpPr>
            <p:cNvPr id="435" name="CustomShape 10"/>
            <p:cNvSpPr/>
            <p:nvPr/>
          </p:nvSpPr>
          <p:spPr>
            <a:xfrm>
              <a:off x="7305480" y="136332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436" name="Line 11"/>
            <p:cNvCxnSpPr>
              <a:stCxn id="435" idx="0"/>
            </p:cNvCxnSpPr>
            <p:nvPr/>
          </p:nvCxnSpPr>
          <p:spPr>
            <a:xfrm flipV="1">
              <a:off x="7784280" y="1012320"/>
              <a:ext cx="606240" cy="351360"/>
            </a:xfrm>
            <a:prstGeom prst="straightConnector1">
              <a:avLst/>
            </a:prstGeom>
            <a:ln w="25560">
              <a:solidFill>
                <a:srgbClr val="FF0000"/>
              </a:solidFill>
              <a:miter/>
              <a:tailEnd type="triangle" w="med" len="med"/>
            </a:ln>
          </p:spPr>
        </p:cxnSp>
      </p:grpSp>
      <p:sp>
        <p:nvSpPr>
          <p:cNvPr id="437" name="CustomShape 12"/>
          <p:cNvSpPr/>
          <p:nvPr/>
        </p:nvSpPr>
        <p:spPr>
          <a:xfrm>
            <a:off x="7102440" y="14040"/>
            <a:ext cx="165420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438" name="CustomShape 13"/>
          <p:cNvSpPr/>
          <p:nvPr/>
        </p:nvSpPr>
        <p:spPr>
          <a:xfrm>
            <a:off x="5653440" y="-12960"/>
            <a:ext cx="1449000" cy="1765440"/>
          </a:xfrm>
          <a:custGeom>
            <a:avLst/>
            <a:gdLst/>
            <a:ahLst/>
            <a:cxnLst/>
            <a:rect l="0" t="0" r="r" b="b"/>
            <a:pathLst>
              <a:path w="4027" h="4906">
                <a:moveTo>
                  <a:pt x="671" y="0"/>
                </a:moveTo>
                <a:lnTo>
                  <a:pt x="671" y="0"/>
                </a:lnTo>
                <a:cubicBezTo>
                  <a:pt x="553" y="0"/>
                  <a:pt x="438" y="31"/>
                  <a:pt x="336" y="90"/>
                </a:cubicBezTo>
                <a:cubicBezTo>
                  <a:pt x="233" y="149"/>
                  <a:pt x="149" y="233"/>
                  <a:pt x="90" y="336"/>
                </a:cubicBezTo>
                <a:cubicBezTo>
                  <a:pt x="31" y="438"/>
                  <a:pt x="0" y="553"/>
                  <a:pt x="0" y="671"/>
                </a:cubicBezTo>
                <a:lnTo>
                  <a:pt x="0" y="4233"/>
                </a:lnTo>
                <a:lnTo>
                  <a:pt x="0" y="4234"/>
                </a:lnTo>
                <a:cubicBezTo>
                  <a:pt x="0" y="4352"/>
                  <a:pt x="31" y="4467"/>
                  <a:pt x="90" y="4569"/>
                </a:cubicBezTo>
                <a:cubicBezTo>
                  <a:pt x="149" y="4672"/>
                  <a:pt x="233" y="4756"/>
                  <a:pt x="336" y="4815"/>
                </a:cubicBezTo>
                <a:cubicBezTo>
                  <a:pt x="438" y="4874"/>
                  <a:pt x="553" y="4905"/>
                  <a:pt x="671" y="4905"/>
                </a:cubicBezTo>
                <a:lnTo>
                  <a:pt x="3355" y="4904"/>
                </a:lnTo>
                <a:lnTo>
                  <a:pt x="3355" y="4905"/>
                </a:lnTo>
                <a:cubicBezTo>
                  <a:pt x="3473" y="4905"/>
                  <a:pt x="3588" y="4874"/>
                  <a:pt x="3691" y="4815"/>
                </a:cubicBezTo>
                <a:cubicBezTo>
                  <a:pt x="3793" y="4756"/>
                  <a:pt x="3877" y="4672"/>
                  <a:pt x="3936" y="4569"/>
                </a:cubicBezTo>
                <a:cubicBezTo>
                  <a:pt x="3995" y="4467"/>
                  <a:pt x="4026" y="4352"/>
                  <a:pt x="4026" y="4234"/>
                </a:cubicBezTo>
                <a:lnTo>
                  <a:pt x="4026" y="671"/>
                </a:lnTo>
                <a:lnTo>
                  <a:pt x="4026" y="671"/>
                </a:lnTo>
                <a:lnTo>
                  <a:pt x="4026" y="671"/>
                </a:lnTo>
                <a:cubicBezTo>
                  <a:pt x="4026" y="553"/>
                  <a:pt x="3995" y="438"/>
                  <a:pt x="3936" y="335"/>
                </a:cubicBezTo>
                <a:cubicBezTo>
                  <a:pt x="3877" y="233"/>
                  <a:pt x="3793" y="149"/>
                  <a:pt x="3691" y="90"/>
                </a:cubicBezTo>
                <a:cubicBezTo>
                  <a:pt x="3588" y="31"/>
                  <a:pt x="3473" y="0"/>
                  <a:pt x="3355" y="0"/>
                </a:cubicBezTo>
                <a:lnTo>
                  <a:pt x="671" y="0"/>
                </a:lnTo>
              </a:path>
            </a:pathLst>
          </a:custGeom>
          <a:noFill/>
          <a:ln w="25560">
            <a:solidFill>
              <a:srgbClr val="385D8A"/>
            </a:solidFill>
            <a:miter/>
          </a:ln>
        </p:spPr>
        <p:style>
          <a:lnRef idx="0">
            <a:scrgbClr r="0" g="0" b="0"/>
          </a:lnRef>
          <a:fillRef idx="0">
            <a:scrgbClr r="0" g="0" b="0"/>
          </a:fillRef>
          <a:effectRef idx="0">
            <a:scrgbClr r="0" g="0" b="0"/>
          </a:effectRef>
          <a:fontRef idx="minor"/>
        </p:style>
      </p:sp>
      <p:sp>
        <p:nvSpPr>
          <p:cNvPr id="439" name="CustomShape 14"/>
          <p:cNvSpPr/>
          <p:nvPr/>
        </p:nvSpPr>
        <p:spPr>
          <a:xfrm>
            <a:off x="4428360" y="14040"/>
            <a:ext cx="118908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advTm="32152"/>
    </mc:Choice>
    <mc:Fallback>
      <p:transition spd="slow" advTm="3215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2. Interact</a:t>
            </a:r>
            <a:endParaRPr lang="en-US" sz="2800" b="0" strike="noStrike" spc="-1" dirty="0">
              <a:solidFill>
                <a:srgbClr val="000000"/>
              </a:solidFill>
              <a:latin typeface="Arial"/>
            </a:endParaRPr>
          </a:p>
          <a:p>
            <a:pPr marL="736560" lvl="1" indent="-279360">
              <a:lnSpc>
                <a:spcPct val="100000"/>
              </a:lnSpc>
              <a:spcBef>
                <a:spcPts val="598"/>
              </a:spcBef>
              <a:buClr>
                <a:srgbClr val="D9D9D9"/>
              </a:buClr>
              <a:buFont typeface="Arial"/>
              <a:buChar char="–"/>
            </a:pPr>
            <a:r>
              <a:rPr lang="en-US" sz="2400" b="0" strike="noStrike" spc="-1" dirty="0">
                <a:solidFill>
                  <a:srgbClr val="D9D9D9"/>
                </a:solidFill>
                <a:latin typeface="Constantia"/>
                <a:ea typeface="Droid Sans Fallback"/>
              </a:rPr>
              <a:t>Fresnel coefficients</a:t>
            </a:r>
            <a:endParaRPr lang="en-US" sz="2400" b="0" strike="noStrike" spc="-1" dirty="0">
              <a:solidFill>
                <a:srgbClr val="000000"/>
              </a:solidFill>
              <a:latin typeface="Arial"/>
            </a:endParaRPr>
          </a:p>
          <a:p>
            <a:pPr marL="736560" lvl="1" indent="-279360">
              <a:lnSpc>
                <a:spcPct val="100000"/>
              </a:lnSpc>
              <a:spcBef>
                <a:spcPts val="598"/>
              </a:spcBef>
              <a:buClr>
                <a:srgbClr val="D9D9D9"/>
              </a:buClr>
              <a:buFont typeface="Arial"/>
              <a:buChar char="–"/>
            </a:pPr>
            <a:r>
              <a:rPr lang="en-US" sz="2400" b="0" strike="noStrike" spc="-1" dirty="0">
                <a:solidFill>
                  <a:srgbClr val="D9D9D9"/>
                </a:solidFill>
                <a:latin typeface="Constantia"/>
                <a:ea typeface="Droid Sans Fallback"/>
              </a:rPr>
              <a:t>Focal lines</a:t>
            </a:r>
            <a:endParaRPr lang="en-US" sz="24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1" strike="noStrike" spc="-1" dirty="0">
                <a:solidFill>
                  <a:srgbClr val="000000"/>
                </a:solidFill>
                <a:latin typeface="Constantia"/>
                <a:ea typeface="Droid Sans Fallback"/>
              </a:rPr>
              <a:t>Optical path</a:t>
            </a: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p:txBody>
      </p:sp>
      <p:sp>
        <p:nvSpPr>
          <p:cNvPr id="441" name="CustomShape 2"/>
          <p:cNvSpPr/>
          <p:nvPr/>
        </p:nvSpPr>
        <p:spPr>
          <a:xfrm>
            <a:off x="3958200" y="4151520"/>
            <a:ext cx="1820880" cy="1252440"/>
          </a:xfrm>
          <a:custGeom>
            <a:avLst/>
            <a:gdLst/>
            <a:ahLst/>
            <a:cxnLst/>
            <a:rect l="l" t="t" r="r" b="b"/>
            <a:pathLst>
              <a:path w="1606165" h="1107882">
                <a:moveTo>
                  <a:pt x="0" y="783207"/>
                </a:moveTo>
                <a:cubicBezTo>
                  <a:pt x="0" y="478006"/>
                  <a:pt x="420093" y="-1322"/>
                  <a:pt x="807057" y="3"/>
                </a:cubicBezTo>
                <a:cubicBezTo>
                  <a:pt x="1194021" y="1328"/>
                  <a:pt x="1606165" y="485957"/>
                  <a:pt x="1606165" y="791158"/>
                </a:cubicBezTo>
                <a:cubicBezTo>
                  <a:pt x="1606165" y="1096359"/>
                  <a:pt x="1074751" y="1106560"/>
                  <a:pt x="807057" y="1105235"/>
                </a:cubicBezTo>
                <a:cubicBezTo>
                  <a:pt x="539363" y="1103910"/>
                  <a:pt x="0" y="1088408"/>
                  <a:pt x="0" y="783207"/>
                </a:cubicBezTo>
                <a:close/>
              </a:path>
            </a:pathLst>
          </a:custGeom>
          <a:noFill/>
          <a:ln w="25560">
            <a:solidFill>
              <a:srgbClr val="000000"/>
            </a:solidFill>
            <a:round/>
          </a:ln>
        </p:spPr>
        <p:style>
          <a:lnRef idx="0">
            <a:scrgbClr r="0" g="0" b="0"/>
          </a:lnRef>
          <a:fillRef idx="0">
            <a:scrgbClr r="0" g="0" b="0"/>
          </a:fillRef>
          <a:effectRef idx="0">
            <a:scrgbClr r="0" g="0" b="0"/>
          </a:effectRef>
          <a:fontRef idx="minor"/>
        </p:style>
      </p:sp>
      <p:sp>
        <p:nvSpPr>
          <p:cNvPr id="442" name="CustomShape 3"/>
          <p:cNvSpPr/>
          <p:nvPr/>
        </p:nvSpPr>
        <p:spPr>
          <a:xfrm rot="20820000">
            <a:off x="2237760" y="4151520"/>
            <a:ext cx="767160" cy="1261440"/>
          </a:xfrm>
          <a:custGeom>
            <a:avLst/>
            <a:gdLst/>
            <a:ahLst/>
            <a:cxnLst/>
            <a:rect l="0" t="0" r="r" b="b"/>
            <a:pathLst>
              <a:path w="2134" h="3505">
                <a:moveTo>
                  <a:pt x="854" y="0"/>
                </a:moveTo>
                <a:lnTo>
                  <a:pt x="2133" y="0"/>
                </a:lnTo>
                <a:lnTo>
                  <a:pt x="1279" y="3504"/>
                </a:lnTo>
                <a:lnTo>
                  <a:pt x="0" y="3504"/>
                </a:lnTo>
                <a:lnTo>
                  <a:pt x="854" y="0"/>
                </a:lnTo>
              </a:path>
            </a:pathLst>
          </a:custGeom>
          <a:solidFill>
            <a:srgbClr val="FFFFFF"/>
          </a:solidFill>
          <a:ln w="25560">
            <a:solidFill>
              <a:srgbClr val="00843C"/>
            </a:solidFill>
            <a:miter/>
          </a:ln>
        </p:spPr>
        <p:style>
          <a:lnRef idx="0">
            <a:scrgbClr r="0" g="0" b="0"/>
          </a:lnRef>
          <a:fillRef idx="0">
            <a:scrgbClr r="0" g="0" b="0"/>
          </a:fillRef>
          <a:effectRef idx="0">
            <a:scrgbClr r="0" g="0" b="0"/>
          </a:effectRef>
          <a:fontRef idx="minor"/>
        </p:style>
      </p:sp>
      <p:sp>
        <p:nvSpPr>
          <p:cNvPr id="443" name="CustomShape 4"/>
          <p:cNvSpPr/>
          <p:nvPr/>
        </p:nvSpPr>
        <p:spPr>
          <a:xfrm rot="18540000">
            <a:off x="6191640" y="3036600"/>
            <a:ext cx="766440" cy="1261440"/>
          </a:xfrm>
          <a:custGeom>
            <a:avLst/>
            <a:gdLst/>
            <a:ahLst/>
            <a:cxnLst/>
            <a:rect l="0" t="0" r="r" b="b"/>
            <a:pathLst>
              <a:path w="2130" h="3506">
                <a:moveTo>
                  <a:pt x="851" y="1"/>
                </a:moveTo>
                <a:lnTo>
                  <a:pt x="2129" y="0"/>
                </a:lnTo>
                <a:lnTo>
                  <a:pt x="1278" y="3505"/>
                </a:lnTo>
                <a:lnTo>
                  <a:pt x="0" y="3505"/>
                </a:lnTo>
                <a:lnTo>
                  <a:pt x="851" y="1"/>
                </a:lnTo>
              </a:path>
            </a:pathLst>
          </a:custGeom>
          <a:solidFill>
            <a:srgbClr val="FFFFFF"/>
          </a:solidFill>
          <a:ln w="25560">
            <a:solidFill>
              <a:srgbClr val="00843C"/>
            </a:solidFill>
            <a:miter/>
          </a:ln>
        </p:spPr>
        <p:style>
          <a:lnRef idx="0">
            <a:scrgbClr r="0" g="0" b="0"/>
          </a:lnRef>
          <a:fillRef idx="0">
            <a:scrgbClr r="0" g="0" b="0"/>
          </a:fillRef>
          <a:effectRef idx="0">
            <a:scrgbClr r="0" g="0" b="0"/>
          </a:effectRef>
          <a:fontRef idx="minor"/>
        </p:style>
      </p:sp>
      <p:cxnSp>
        <p:nvCxnSpPr>
          <p:cNvPr id="444" name="Line 5"/>
          <p:cNvCxnSpPr/>
          <p:nvPr/>
        </p:nvCxnSpPr>
        <p:spPr>
          <a:xfrm flipV="1">
            <a:off x="2622600" y="4897800"/>
            <a:ext cx="1402200" cy="9720"/>
          </a:xfrm>
          <a:prstGeom prst="straightConnector1">
            <a:avLst/>
          </a:prstGeom>
          <a:ln w="12600">
            <a:solidFill>
              <a:srgbClr val="00B050"/>
            </a:solidFill>
            <a:miter/>
            <a:tailEnd type="triangle" w="med" len="med"/>
          </a:ln>
        </p:spPr>
      </p:cxnSp>
      <p:cxnSp>
        <p:nvCxnSpPr>
          <p:cNvPr id="445" name="Line 6"/>
          <p:cNvCxnSpPr/>
          <p:nvPr/>
        </p:nvCxnSpPr>
        <p:spPr>
          <a:xfrm flipV="1">
            <a:off x="5348880" y="3544200"/>
            <a:ext cx="1019520" cy="794520"/>
          </a:xfrm>
          <a:prstGeom prst="straightConnector1">
            <a:avLst/>
          </a:prstGeom>
          <a:ln w="12600">
            <a:solidFill>
              <a:srgbClr val="00B050"/>
            </a:solidFill>
            <a:miter/>
            <a:tailEnd type="triangle" w="med" len="med"/>
          </a:ln>
        </p:spPr>
      </p:cxnSp>
      <p:cxnSp>
        <p:nvCxnSpPr>
          <p:cNvPr id="446" name="Line 7"/>
          <p:cNvCxnSpPr/>
          <p:nvPr/>
        </p:nvCxnSpPr>
        <p:spPr>
          <a:xfrm flipV="1">
            <a:off x="4024440" y="4339440"/>
            <a:ext cx="1324800" cy="558720"/>
          </a:xfrm>
          <a:prstGeom prst="straightConnector1">
            <a:avLst/>
          </a:prstGeom>
          <a:ln w="12600">
            <a:solidFill>
              <a:srgbClr val="00B050"/>
            </a:solidFill>
            <a:miter/>
            <a:tailEnd type="triangle" w="med" len="med"/>
          </a:ln>
        </p:spPr>
      </p:cxnSp>
      <p:sp>
        <p:nvSpPr>
          <p:cNvPr id="447" name="CustomShape 8"/>
          <p:cNvSpPr/>
          <p:nvPr/>
        </p:nvSpPr>
        <p:spPr>
          <a:xfrm>
            <a:off x="2143440" y="5558760"/>
            <a:ext cx="2361600" cy="3682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gn="ctr"/>
            <a:r>
              <a:rPr lang="es-ES" sz="1800" b="0" strike="noStrike" spc="-1">
                <a:solidFill>
                  <a:srgbClr val="000000"/>
                </a:solidFill>
                <a:latin typeface="Arial"/>
              </a:rPr>
              <a:t>From reference plane</a:t>
            </a:r>
            <a:endParaRPr lang="en-US" sz="1800" b="0" strike="noStrike" spc="-1">
              <a:solidFill>
                <a:srgbClr val="000000"/>
              </a:solidFill>
              <a:latin typeface="Arial"/>
            </a:endParaRPr>
          </a:p>
        </p:txBody>
      </p:sp>
      <p:sp>
        <p:nvSpPr>
          <p:cNvPr id="448" name="CustomShape 9"/>
          <p:cNvSpPr/>
          <p:nvPr/>
        </p:nvSpPr>
        <p:spPr>
          <a:xfrm>
            <a:off x="3268800" y="3457080"/>
            <a:ext cx="1968480" cy="3682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gn="ctr"/>
            <a:r>
              <a:rPr lang="es-ES" sz="1800" b="0" strike="noStrike" spc="-1" dirty="0" err="1">
                <a:solidFill>
                  <a:srgbClr val="000000"/>
                </a:solidFill>
                <a:latin typeface="Arial"/>
              </a:rPr>
              <a:t>Inside</a:t>
            </a:r>
            <a:r>
              <a:rPr lang="es-ES" sz="1800" b="0" strike="noStrike" spc="-1" dirty="0">
                <a:solidFill>
                  <a:srgbClr val="000000"/>
                </a:solidFill>
                <a:latin typeface="Arial"/>
              </a:rPr>
              <a:t> </a:t>
            </a:r>
            <a:r>
              <a:rPr lang="es-ES" sz="1800" b="0" strike="noStrike" spc="-1" dirty="0" err="1">
                <a:solidFill>
                  <a:srgbClr val="000000"/>
                </a:solidFill>
                <a:latin typeface="Arial"/>
              </a:rPr>
              <a:t>the</a:t>
            </a:r>
            <a:r>
              <a:rPr lang="es-ES" sz="1800" b="0" strike="noStrike" spc="-1" dirty="0">
                <a:solidFill>
                  <a:srgbClr val="000000"/>
                </a:solidFill>
                <a:latin typeface="Arial"/>
              </a:rPr>
              <a:t> </a:t>
            </a:r>
            <a:r>
              <a:rPr lang="es-ES" sz="1800" b="0" strike="noStrike" spc="-1" dirty="0" err="1">
                <a:solidFill>
                  <a:srgbClr val="000000"/>
                </a:solidFill>
                <a:latin typeface="Arial"/>
              </a:rPr>
              <a:t>particle</a:t>
            </a:r>
            <a:endParaRPr lang="en-US" sz="1800" b="0" strike="noStrike" spc="-1" dirty="0">
              <a:solidFill>
                <a:srgbClr val="000000"/>
              </a:solidFill>
              <a:latin typeface="Arial"/>
            </a:endParaRPr>
          </a:p>
        </p:txBody>
      </p:sp>
      <p:sp>
        <p:nvSpPr>
          <p:cNvPr id="449" name="CustomShape 10"/>
          <p:cNvSpPr/>
          <p:nvPr/>
        </p:nvSpPr>
        <p:spPr>
          <a:xfrm>
            <a:off x="6045120" y="4567320"/>
            <a:ext cx="2094840" cy="3682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gn="ctr"/>
            <a:r>
              <a:rPr lang="es-ES" sz="1800" b="0" strike="noStrike" spc="-1" dirty="0" err="1">
                <a:solidFill>
                  <a:srgbClr val="000000"/>
                </a:solidFill>
                <a:latin typeface="Arial"/>
              </a:rPr>
              <a:t>To</a:t>
            </a:r>
            <a:r>
              <a:rPr lang="es-ES" sz="1800" b="0" strike="noStrike" spc="-1" dirty="0">
                <a:solidFill>
                  <a:srgbClr val="000000"/>
                </a:solidFill>
                <a:latin typeface="Arial"/>
              </a:rPr>
              <a:t> </a:t>
            </a:r>
            <a:r>
              <a:rPr lang="es-ES" sz="1800" b="0" strike="noStrike" spc="-1" dirty="0" err="1">
                <a:solidFill>
                  <a:srgbClr val="000000"/>
                </a:solidFill>
                <a:latin typeface="Arial"/>
              </a:rPr>
              <a:t>reference</a:t>
            </a:r>
            <a:r>
              <a:rPr lang="es-ES" sz="1800" b="0" strike="noStrike" spc="-1" dirty="0">
                <a:solidFill>
                  <a:srgbClr val="000000"/>
                </a:solidFill>
                <a:latin typeface="Arial"/>
              </a:rPr>
              <a:t> </a:t>
            </a:r>
            <a:r>
              <a:rPr lang="es-ES" sz="1800" b="0" strike="noStrike" spc="-1" dirty="0" err="1">
                <a:solidFill>
                  <a:srgbClr val="000000"/>
                </a:solidFill>
                <a:latin typeface="Arial"/>
              </a:rPr>
              <a:t>plane</a:t>
            </a:r>
            <a:endParaRPr lang="en-US" sz="1800" b="0" strike="noStrike" spc="-1" dirty="0">
              <a:solidFill>
                <a:srgbClr val="000000"/>
              </a:solidFill>
              <a:latin typeface="Arial"/>
            </a:endParaRPr>
          </a:p>
        </p:txBody>
      </p:sp>
      <p:sp>
        <p:nvSpPr>
          <p:cNvPr id="450" name="Line 11"/>
          <p:cNvSpPr/>
          <p:nvPr/>
        </p:nvSpPr>
        <p:spPr>
          <a:xfrm>
            <a:off x="4362840" y="3876120"/>
            <a:ext cx="324000" cy="743400"/>
          </a:xfrm>
          <a:prstGeom prst="line">
            <a:avLst/>
          </a:prstGeom>
          <a:ln w="9360">
            <a:solidFill>
              <a:srgbClr val="4A7EBB"/>
            </a:solidFill>
            <a:miter/>
          </a:ln>
        </p:spPr>
        <p:style>
          <a:lnRef idx="0">
            <a:scrgbClr r="0" g="0" b="0"/>
          </a:lnRef>
          <a:fillRef idx="0">
            <a:scrgbClr r="0" g="0" b="0"/>
          </a:fillRef>
          <a:effectRef idx="0">
            <a:scrgbClr r="0" g="0" b="0"/>
          </a:effectRef>
          <a:fontRef idx="minor"/>
        </p:style>
      </p:sp>
      <p:sp>
        <p:nvSpPr>
          <p:cNvPr id="451" name="Line 12"/>
          <p:cNvSpPr/>
          <p:nvPr/>
        </p:nvSpPr>
        <p:spPr>
          <a:xfrm>
            <a:off x="5905080" y="3897720"/>
            <a:ext cx="324000" cy="743040"/>
          </a:xfrm>
          <a:prstGeom prst="line">
            <a:avLst/>
          </a:prstGeom>
          <a:ln w="9360">
            <a:solidFill>
              <a:srgbClr val="4A7EBB"/>
            </a:solidFill>
            <a:miter/>
          </a:ln>
        </p:spPr>
        <p:style>
          <a:lnRef idx="0">
            <a:scrgbClr r="0" g="0" b="0"/>
          </a:lnRef>
          <a:fillRef idx="0">
            <a:scrgbClr r="0" g="0" b="0"/>
          </a:fillRef>
          <a:effectRef idx="0">
            <a:scrgbClr r="0" g="0" b="0"/>
          </a:effectRef>
          <a:fontRef idx="minor"/>
        </p:style>
      </p:sp>
      <p:sp>
        <p:nvSpPr>
          <p:cNvPr id="452" name="Line 13"/>
          <p:cNvSpPr/>
          <p:nvPr/>
        </p:nvSpPr>
        <p:spPr>
          <a:xfrm>
            <a:off x="3391200" y="4909320"/>
            <a:ext cx="1800" cy="640440"/>
          </a:xfrm>
          <a:prstGeom prst="line">
            <a:avLst/>
          </a:prstGeom>
          <a:ln w="9360">
            <a:solidFill>
              <a:srgbClr val="4A7EBB"/>
            </a:solidFill>
            <a:miter/>
          </a:ln>
        </p:spPr>
        <p:style>
          <a:lnRef idx="0">
            <a:scrgbClr r="0" g="0" b="0"/>
          </a:lnRef>
          <a:fillRef idx="0">
            <a:scrgbClr r="0" g="0" b="0"/>
          </a:fillRef>
          <a:effectRef idx="0">
            <a:scrgbClr r="0" g="0" b="0"/>
          </a:effectRef>
          <a:fontRef idx="minor"/>
        </p:style>
      </p:sp>
      <p:sp>
        <p:nvSpPr>
          <p:cNvPr id="453" name="CustomShape 14"/>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grpSp>
        <p:nvGrpSpPr>
          <p:cNvPr id="454" name="Group 15"/>
          <p:cNvGrpSpPr/>
          <p:nvPr/>
        </p:nvGrpSpPr>
        <p:grpSpPr>
          <a:xfrm>
            <a:off x="4624560" y="53640"/>
            <a:ext cx="4125600" cy="1616760"/>
            <a:chOff x="4624560" y="53640"/>
            <a:chExt cx="4125600" cy="1616760"/>
          </a:xfrm>
        </p:grpSpPr>
        <p:pic>
          <p:nvPicPr>
            <p:cNvPr id="455" name="图片 454"/>
            <p:cNvPicPr/>
            <p:nvPr/>
          </p:nvPicPr>
          <p:blipFill>
            <a:blip r:embed="rId2"/>
            <a:stretch/>
          </p:blipFill>
          <p:spPr>
            <a:xfrm>
              <a:off x="4915080" y="53640"/>
              <a:ext cx="3835080" cy="1606680"/>
            </a:xfrm>
            <a:prstGeom prst="rect">
              <a:avLst/>
            </a:prstGeom>
            <a:ln>
              <a:noFill/>
            </a:ln>
          </p:spPr>
        </p:pic>
        <p:sp>
          <p:nvSpPr>
            <p:cNvPr id="456" name="CustomShape 16"/>
            <p:cNvSpPr/>
            <p:nvPr/>
          </p:nvSpPr>
          <p:spPr>
            <a:xfrm>
              <a:off x="4624560" y="136332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457" name="Line 17"/>
            <p:cNvCxnSpPr>
              <a:stCxn id="456" idx="0"/>
            </p:cNvCxnSpPr>
            <p:nvPr/>
          </p:nvCxnSpPr>
          <p:spPr>
            <a:xfrm flipH="1" flipV="1">
              <a:off x="5398200" y="734760"/>
              <a:ext cx="44640" cy="628920"/>
            </a:xfrm>
            <a:prstGeom prst="straightConnector1">
              <a:avLst/>
            </a:prstGeom>
            <a:ln w="25560">
              <a:solidFill>
                <a:srgbClr val="FF0000"/>
              </a:solidFill>
              <a:miter/>
              <a:tailEnd type="triangle" w="med" len="med"/>
            </a:ln>
          </p:spPr>
        </p:cxnSp>
        <p:sp>
          <p:nvSpPr>
            <p:cNvPr id="458" name="CustomShape 18"/>
            <p:cNvSpPr/>
            <p:nvPr/>
          </p:nvSpPr>
          <p:spPr>
            <a:xfrm>
              <a:off x="6091200" y="136332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459" name="Line 19"/>
            <p:cNvCxnSpPr>
              <a:stCxn id="458" idx="0"/>
            </p:cNvCxnSpPr>
            <p:nvPr/>
          </p:nvCxnSpPr>
          <p:spPr>
            <a:xfrm flipH="1" flipV="1">
              <a:off x="5873400" y="664560"/>
              <a:ext cx="740520" cy="699120"/>
            </a:xfrm>
            <a:prstGeom prst="straightConnector1">
              <a:avLst/>
            </a:prstGeom>
            <a:ln w="25560">
              <a:solidFill>
                <a:srgbClr val="FF0000"/>
              </a:solidFill>
              <a:miter/>
              <a:tailEnd type="triangle" w="med" len="med"/>
            </a:ln>
          </p:spPr>
        </p:cxnSp>
        <p:cxnSp>
          <p:nvCxnSpPr>
            <p:cNvPr id="460" name="Line 20"/>
            <p:cNvCxnSpPr>
              <a:stCxn id="458" idx="0"/>
            </p:cNvCxnSpPr>
            <p:nvPr/>
          </p:nvCxnSpPr>
          <p:spPr>
            <a:xfrm flipV="1">
              <a:off x="6613560" y="564480"/>
              <a:ext cx="720" cy="799200"/>
            </a:xfrm>
            <a:prstGeom prst="straightConnector1">
              <a:avLst/>
            </a:prstGeom>
            <a:ln w="25560">
              <a:solidFill>
                <a:srgbClr val="FF0000"/>
              </a:solidFill>
              <a:miter/>
              <a:tailEnd type="triangle" w="med" len="med"/>
            </a:ln>
          </p:spPr>
        </p:cxnSp>
        <p:sp>
          <p:nvSpPr>
            <p:cNvPr id="461" name="CustomShape 21"/>
            <p:cNvSpPr/>
            <p:nvPr/>
          </p:nvSpPr>
          <p:spPr>
            <a:xfrm>
              <a:off x="7305480" y="136332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462" name="Line 22"/>
            <p:cNvCxnSpPr>
              <a:stCxn id="461" idx="0"/>
            </p:cNvCxnSpPr>
            <p:nvPr/>
          </p:nvCxnSpPr>
          <p:spPr>
            <a:xfrm flipV="1">
              <a:off x="7784280" y="1012320"/>
              <a:ext cx="606240" cy="351360"/>
            </a:xfrm>
            <a:prstGeom prst="straightConnector1">
              <a:avLst/>
            </a:prstGeom>
            <a:ln w="25560">
              <a:solidFill>
                <a:srgbClr val="FF0000"/>
              </a:solidFill>
              <a:miter/>
              <a:tailEnd type="triangle" w="med" len="med"/>
            </a:ln>
          </p:spPr>
        </p:cxnSp>
      </p:grpSp>
      <p:sp>
        <p:nvSpPr>
          <p:cNvPr id="463" name="CustomShape 23"/>
          <p:cNvSpPr/>
          <p:nvPr/>
        </p:nvSpPr>
        <p:spPr>
          <a:xfrm>
            <a:off x="7102440" y="14040"/>
            <a:ext cx="165420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464" name="CustomShape 24"/>
          <p:cNvSpPr/>
          <p:nvPr/>
        </p:nvSpPr>
        <p:spPr>
          <a:xfrm>
            <a:off x="5653440" y="-12960"/>
            <a:ext cx="1449000" cy="1765440"/>
          </a:xfrm>
          <a:custGeom>
            <a:avLst/>
            <a:gdLst/>
            <a:ahLst/>
            <a:cxnLst/>
            <a:rect l="0" t="0" r="r" b="b"/>
            <a:pathLst>
              <a:path w="4027" h="4906">
                <a:moveTo>
                  <a:pt x="671" y="0"/>
                </a:moveTo>
                <a:lnTo>
                  <a:pt x="671" y="0"/>
                </a:lnTo>
                <a:cubicBezTo>
                  <a:pt x="553" y="0"/>
                  <a:pt x="438" y="31"/>
                  <a:pt x="336" y="90"/>
                </a:cubicBezTo>
                <a:cubicBezTo>
                  <a:pt x="233" y="149"/>
                  <a:pt x="149" y="233"/>
                  <a:pt x="90" y="336"/>
                </a:cubicBezTo>
                <a:cubicBezTo>
                  <a:pt x="31" y="438"/>
                  <a:pt x="0" y="553"/>
                  <a:pt x="0" y="671"/>
                </a:cubicBezTo>
                <a:lnTo>
                  <a:pt x="0" y="4233"/>
                </a:lnTo>
                <a:lnTo>
                  <a:pt x="0" y="4234"/>
                </a:lnTo>
                <a:cubicBezTo>
                  <a:pt x="0" y="4352"/>
                  <a:pt x="31" y="4467"/>
                  <a:pt x="90" y="4569"/>
                </a:cubicBezTo>
                <a:cubicBezTo>
                  <a:pt x="149" y="4672"/>
                  <a:pt x="233" y="4756"/>
                  <a:pt x="336" y="4815"/>
                </a:cubicBezTo>
                <a:cubicBezTo>
                  <a:pt x="438" y="4874"/>
                  <a:pt x="553" y="4905"/>
                  <a:pt x="671" y="4905"/>
                </a:cubicBezTo>
                <a:lnTo>
                  <a:pt x="3355" y="4904"/>
                </a:lnTo>
                <a:lnTo>
                  <a:pt x="3355" y="4905"/>
                </a:lnTo>
                <a:cubicBezTo>
                  <a:pt x="3473" y="4905"/>
                  <a:pt x="3588" y="4874"/>
                  <a:pt x="3691" y="4815"/>
                </a:cubicBezTo>
                <a:cubicBezTo>
                  <a:pt x="3793" y="4756"/>
                  <a:pt x="3877" y="4672"/>
                  <a:pt x="3936" y="4569"/>
                </a:cubicBezTo>
                <a:cubicBezTo>
                  <a:pt x="3995" y="4467"/>
                  <a:pt x="4026" y="4352"/>
                  <a:pt x="4026" y="4234"/>
                </a:cubicBezTo>
                <a:lnTo>
                  <a:pt x="4026" y="671"/>
                </a:lnTo>
                <a:lnTo>
                  <a:pt x="4026" y="671"/>
                </a:lnTo>
                <a:lnTo>
                  <a:pt x="4026" y="671"/>
                </a:lnTo>
                <a:cubicBezTo>
                  <a:pt x="4026" y="553"/>
                  <a:pt x="3995" y="438"/>
                  <a:pt x="3936" y="335"/>
                </a:cubicBezTo>
                <a:cubicBezTo>
                  <a:pt x="3877" y="233"/>
                  <a:pt x="3793" y="149"/>
                  <a:pt x="3691" y="90"/>
                </a:cubicBezTo>
                <a:cubicBezTo>
                  <a:pt x="3588" y="31"/>
                  <a:pt x="3473" y="0"/>
                  <a:pt x="3355" y="0"/>
                </a:cubicBezTo>
                <a:lnTo>
                  <a:pt x="671" y="0"/>
                </a:lnTo>
              </a:path>
            </a:pathLst>
          </a:custGeom>
          <a:noFill/>
          <a:ln w="25560">
            <a:solidFill>
              <a:srgbClr val="385D8A"/>
            </a:solidFill>
            <a:miter/>
          </a:ln>
        </p:spPr>
        <p:style>
          <a:lnRef idx="0">
            <a:scrgbClr r="0" g="0" b="0"/>
          </a:lnRef>
          <a:fillRef idx="0">
            <a:scrgbClr r="0" g="0" b="0"/>
          </a:fillRef>
          <a:effectRef idx="0">
            <a:scrgbClr r="0" g="0" b="0"/>
          </a:effectRef>
          <a:fontRef idx="minor"/>
        </p:style>
      </p:sp>
      <p:sp>
        <p:nvSpPr>
          <p:cNvPr id="465" name="CustomShape 25"/>
          <p:cNvSpPr/>
          <p:nvPr/>
        </p:nvSpPr>
        <p:spPr>
          <a:xfrm>
            <a:off x="4428360" y="14040"/>
            <a:ext cx="118908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advTm="15599"/>
    </mc:Choice>
    <mc:Fallback>
      <p:transition spd="slow" advTm="1559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a:solidFill>
                  <a:srgbClr val="000000"/>
                </a:solidFill>
                <a:latin typeface="Constantia"/>
                <a:ea typeface="Droid Sans Fallback"/>
              </a:rPr>
              <a:t>3. Collect</a:t>
            </a:r>
            <a:endParaRPr lang="en-US" sz="2800" b="0" strike="noStrike" spc="-1">
              <a:solidFill>
                <a:srgbClr val="000000"/>
              </a:solidFill>
              <a:latin typeface="Arial"/>
            </a:endParaRPr>
          </a:p>
          <a:p>
            <a:pPr marL="457200" lvl="1">
              <a:lnSpc>
                <a:spcPct val="100000"/>
              </a:lnSpc>
              <a:spcBef>
                <a:spcPts val="697"/>
              </a:spcBef>
            </a:pPr>
            <a:endParaRPr lang="en-US" sz="2800" b="0" strike="noStrike" spc="-1">
              <a:solidFill>
                <a:srgbClr val="000000"/>
              </a:solidFill>
              <a:latin typeface="Arial"/>
            </a:endParaRPr>
          </a:p>
        </p:txBody>
      </p:sp>
      <p:grpSp>
        <p:nvGrpSpPr>
          <p:cNvPr id="574" name="Group 2"/>
          <p:cNvGrpSpPr/>
          <p:nvPr/>
        </p:nvGrpSpPr>
        <p:grpSpPr>
          <a:xfrm>
            <a:off x="4624560" y="66600"/>
            <a:ext cx="4125600" cy="1616760"/>
            <a:chOff x="4624560" y="66600"/>
            <a:chExt cx="4125600" cy="1616760"/>
          </a:xfrm>
        </p:grpSpPr>
        <p:pic>
          <p:nvPicPr>
            <p:cNvPr id="575" name="图片 574"/>
            <p:cNvPicPr/>
            <p:nvPr/>
          </p:nvPicPr>
          <p:blipFill>
            <a:blip r:embed="rId2"/>
            <a:stretch/>
          </p:blipFill>
          <p:spPr>
            <a:xfrm>
              <a:off x="4915080" y="66600"/>
              <a:ext cx="3835080" cy="1606680"/>
            </a:xfrm>
            <a:prstGeom prst="rect">
              <a:avLst/>
            </a:prstGeom>
            <a:ln>
              <a:noFill/>
            </a:ln>
          </p:spPr>
        </p:pic>
        <p:sp>
          <p:nvSpPr>
            <p:cNvPr id="576" name="CustomShape 3"/>
            <p:cNvSpPr/>
            <p:nvPr/>
          </p:nvSpPr>
          <p:spPr>
            <a:xfrm>
              <a:off x="4624560" y="137628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577" name="Line 4"/>
            <p:cNvCxnSpPr>
              <a:stCxn id="576" idx="0"/>
            </p:cNvCxnSpPr>
            <p:nvPr/>
          </p:nvCxnSpPr>
          <p:spPr>
            <a:xfrm flipH="1" flipV="1">
              <a:off x="5398200" y="747720"/>
              <a:ext cx="44640" cy="628920"/>
            </a:xfrm>
            <a:prstGeom prst="straightConnector1">
              <a:avLst/>
            </a:prstGeom>
            <a:ln w="25560">
              <a:solidFill>
                <a:srgbClr val="FF0000"/>
              </a:solidFill>
              <a:miter/>
              <a:tailEnd type="triangle" w="med" len="med"/>
            </a:ln>
          </p:spPr>
        </p:cxnSp>
        <p:sp>
          <p:nvSpPr>
            <p:cNvPr id="578" name="CustomShape 5"/>
            <p:cNvSpPr/>
            <p:nvPr/>
          </p:nvSpPr>
          <p:spPr>
            <a:xfrm>
              <a:off x="6091200" y="137628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579" name="Line 6"/>
            <p:cNvCxnSpPr>
              <a:stCxn id="578" idx="0"/>
            </p:cNvCxnSpPr>
            <p:nvPr/>
          </p:nvCxnSpPr>
          <p:spPr>
            <a:xfrm flipH="1" flipV="1">
              <a:off x="5873400" y="677520"/>
              <a:ext cx="740520" cy="699120"/>
            </a:xfrm>
            <a:prstGeom prst="straightConnector1">
              <a:avLst/>
            </a:prstGeom>
            <a:ln w="25560">
              <a:solidFill>
                <a:srgbClr val="FF0000"/>
              </a:solidFill>
              <a:miter/>
              <a:tailEnd type="triangle" w="med" len="med"/>
            </a:ln>
          </p:spPr>
        </p:cxnSp>
        <p:cxnSp>
          <p:nvCxnSpPr>
            <p:cNvPr id="580" name="Line 7"/>
            <p:cNvCxnSpPr>
              <a:stCxn id="578" idx="0"/>
            </p:cNvCxnSpPr>
            <p:nvPr/>
          </p:nvCxnSpPr>
          <p:spPr>
            <a:xfrm flipV="1">
              <a:off x="6613560" y="577440"/>
              <a:ext cx="720" cy="799200"/>
            </a:xfrm>
            <a:prstGeom prst="straightConnector1">
              <a:avLst/>
            </a:prstGeom>
            <a:ln w="25560">
              <a:solidFill>
                <a:srgbClr val="FF0000"/>
              </a:solidFill>
              <a:miter/>
              <a:tailEnd type="triangle" w="med" len="med"/>
            </a:ln>
          </p:spPr>
        </p:cxnSp>
        <p:sp>
          <p:nvSpPr>
            <p:cNvPr id="581" name="CustomShape 8"/>
            <p:cNvSpPr/>
            <p:nvPr/>
          </p:nvSpPr>
          <p:spPr>
            <a:xfrm>
              <a:off x="7305480" y="137628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582" name="Line 9"/>
            <p:cNvCxnSpPr>
              <a:stCxn id="581" idx="0"/>
            </p:cNvCxnSpPr>
            <p:nvPr/>
          </p:nvCxnSpPr>
          <p:spPr>
            <a:xfrm flipV="1">
              <a:off x="7784280" y="1025280"/>
              <a:ext cx="606240" cy="351360"/>
            </a:xfrm>
            <a:prstGeom prst="straightConnector1">
              <a:avLst/>
            </a:prstGeom>
            <a:ln w="25560">
              <a:solidFill>
                <a:srgbClr val="FF0000"/>
              </a:solidFill>
              <a:miter/>
              <a:tailEnd type="triangle" w="med" len="med"/>
            </a:ln>
          </p:spPr>
        </p:cxnSp>
      </p:grpSp>
      <p:sp>
        <p:nvSpPr>
          <p:cNvPr id="583" name="CustomShape 10"/>
          <p:cNvSpPr/>
          <p:nvPr/>
        </p:nvSpPr>
        <p:spPr>
          <a:xfrm>
            <a:off x="4608360" y="27000"/>
            <a:ext cx="254160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584" name="CustomShape 11"/>
          <p:cNvSpPr/>
          <p:nvPr/>
        </p:nvSpPr>
        <p:spPr>
          <a:xfrm>
            <a:off x="7149960" y="0"/>
            <a:ext cx="1668600" cy="1765440"/>
          </a:xfrm>
          <a:custGeom>
            <a:avLst/>
            <a:gdLst/>
            <a:ahLst/>
            <a:cxnLst/>
            <a:rect l="0" t="0" r="r" b="b"/>
            <a:pathLst>
              <a:path w="4637" h="4906">
                <a:moveTo>
                  <a:pt x="772" y="0"/>
                </a:moveTo>
                <a:lnTo>
                  <a:pt x="773" y="0"/>
                </a:lnTo>
                <a:cubicBezTo>
                  <a:pt x="637" y="0"/>
                  <a:pt x="504" y="36"/>
                  <a:pt x="386" y="104"/>
                </a:cubicBezTo>
                <a:cubicBezTo>
                  <a:pt x="269" y="171"/>
                  <a:pt x="171" y="269"/>
                  <a:pt x="104" y="386"/>
                </a:cubicBezTo>
                <a:cubicBezTo>
                  <a:pt x="36" y="504"/>
                  <a:pt x="0" y="637"/>
                  <a:pt x="0" y="773"/>
                </a:cubicBezTo>
                <a:lnTo>
                  <a:pt x="0" y="4132"/>
                </a:lnTo>
                <a:lnTo>
                  <a:pt x="0" y="4132"/>
                </a:lnTo>
                <a:cubicBezTo>
                  <a:pt x="0" y="4268"/>
                  <a:pt x="36" y="4401"/>
                  <a:pt x="104" y="4519"/>
                </a:cubicBezTo>
                <a:cubicBezTo>
                  <a:pt x="171" y="4636"/>
                  <a:pt x="269" y="4734"/>
                  <a:pt x="386" y="4801"/>
                </a:cubicBezTo>
                <a:cubicBezTo>
                  <a:pt x="504" y="4869"/>
                  <a:pt x="637" y="4905"/>
                  <a:pt x="773" y="4905"/>
                </a:cubicBezTo>
                <a:lnTo>
                  <a:pt x="3863" y="4905"/>
                </a:lnTo>
                <a:lnTo>
                  <a:pt x="3863" y="4905"/>
                </a:lnTo>
                <a:cubicBezTo>
                  <a:pt x="3999" y="4905"/>
                  <a:pt x="4132" y="4869"/>
                  <a:pt x="4250" y="4801"/>
                </a:cubicBezTo>
                <a:cubicBezTo>
                  <a:pt x="4367" y="4734"/>
                  <a:pt x="4465" y="4636"/>
                  <a:pt x="4532" y="4519"/>
                </a:cubicBezTo>
                <a:cubicBezTo>
                  <a:pt x="4600" y="4401"/>
                  <a:pt x="4636" y="4268"/>
                  <a:pt x="4636" y="4132"/>
                </a:cubicBezTo>
                <a:lnTo>
                  <a:pt x="4636" y="772"/>
                </a:lnTo>
                <a:lnTo>
                  <a:pt x="4636" y="773"/>
                </a:lnTo>
                <a:lnTo>
                  <a:pt x="4636" y="773"/>
                </a:lnTo>
                <a:cubicBezTo>
                  <a:pt x="4636" y="637"/>
                  <a:pt x="4600" y="504"/>
                  <a:pt x="4532" y="386"/>
                </a:cubicBezTo>
                <a:cubicBezTo>
                  <a:pt x="4465" y="269"/>
                  <a:pt x="4367" y="171"/>
                  <a:pt x="4250" y="104"/>
                </a:cubicBezTo>
                <a:cubicBezTo>
                  <a:pt x="4132" y="36"/>
                  <a:pt x="3999" y="0"/>
                  <a:pt x="3863" y="0"/>
                </a:cubicBezTo>
                <a:lnTo>
                  <a:pt x="772" y="0"/>
                </a:lnTo>
              </a:path>
            </a:pathLst>
          </a:custGeom>
          <a:noFill/>
          <a:ln w="25560">
            <a:solidFill>
              <a:srgbClr val="385D8A"/>
            </a:solidFill>
            <a:miter/>
          </a:ln>
        </p:spPr>
        <p:style>
          <a:lnRef idx="0">
            <a:scrgbClr r="0" g="0" b="0"/>
          </a:lnRef>
          <a:fillRef idx="0">
            <a:scrgbClr r="0" g="0" b="0"/>
          </a:fillRef>
          <a:effectRef idx="0">
            <a:scrgbClr r="0" g="0" b="0"/>
          </a:effectRef>
          <a:fontRef idx="minor"/>
        </p:style>
      </p:sp>
      <p:pic>
        <p:nvPicPr>
          <p:cNvPr id="585" name="图片 584"/>
          <p:cNvPicPr/>
          <p:nvPr/>
        </p:nvPicPr>
        <p:blipFill>
          <a:blip r:embed="rId3"/>
          <a:srcRect l="10457" b="9791"/>
          <a:stretch/>
        </p:blipFill>
        <p:spPr>
          <a:xfrm>
            <a:off x="720720" y="1944720"/>
            <a:ext cx="2986200" cy="2320920"/>
          </a:xfrm>
          <a:prstGeom prst="rect">
            <a:avLst/>
          </a:prstGeom>
          <a:ln>
            <a:noFill/>
          </a:ln>
        </p:spPr>
      </p:pic>
      <p:grpSp>
        <p:nvGrpSpPr>
          <p:cNvPr id="586" name="Group 12"/>
          <p:cNvGrpSpPr/>
          <p:nvPr/>
        </p:nvGrpSpPr>
        <p:grpSpPr>
          <a:xfrm>
            <a:off x="3240000" y="1944720"/>
            <a:ext cx="5697720" cy="2516040"/>
            <a:chOff x="3240000" y="1944720"/>
            <a:chExt cx="5697720" cy="2516040"/>
          </a:xfrm>
        </p:grpSpPr>
        <p:pic>
          <p:nvPicPr>
            <p:cNvPr id="587" name="图片 586"/>
            <p:cNvPicPr/>
            <p:nvPr/>
          </p:nvPicPr>
          <p:blipFill>
            <a:blip r:embed="rId4"/>
            <a:stretch/>
          </p:blipFill>
          <p:spPr>
            <a:xfrm>
              <a:off x="3240000" y="1944720"/>
              <a:ext cx="5697720" cy="2516040"/>
            </a:xfrm>
            <a:prstGeom prst="rect">
              <a:avLst/>
            </a:prstGeom>
            <a:ln>
              <a:noFill/>
            </a:ln>
          </p:spPr>
        </p:pic>
      </p:grpSp>
      <p:sp>
        <p:nvSpPr>
          <p:cNvPr id="588" name="CustomShape 13"/>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7511"/>
    </mc:Choice>
    <mc:Fallback>
      <p:transition spd="slow" advTm="751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a:solidFill>
                  <a:srgbClr val="000000"/>
                </a:solidFill>
                <a:latin typeface="Constantia"/>
                <a:ea typeface="Droid Sans Fallback"/>
              </a:rPr>
              <a:t>3. Collect</a:t>
            </a:r>
            <a:endParaRPr lang="en-US" sz="2800" b="0" strike="noStrike" spc="-1">
              <a:solidFill>
                <a:srgbClr val="000000"/>
              </a:solidFill>
              <a:latin typeface="Arial"/>
            </a:endParaRPr>
          </a:p>
          <a:p>
            <a:pPr marL="457200" lvl="1">
              <a:lnSpc>
                <a:spcPct val="100000"/>
              </a:lnSpc>
              <a:spcBef>
                <a:spcPts val="697"/>
              </a:spcBef>
            </a:pPr>
            <a:endParaRPr lang="en-US" sz="2800" b="0" strike="noStrike" spc="-1">
              <a:solidFill>
                <a:srgbClr val="000000"/>
              </a:solidFill>
              <a:latin typeface="Arial"/>
            </a:endParaRPr>
          </a:p>
        </p:txBody>
      </p:sp>
      <p:grpSp>
        <p:nvGrpSpPr>
          <p:cNvPr id="590" name="Group 2"/>
          <p:cNvGrpSpPr/>
          <p:nvPr/>
        </p:nvGrpSpPr>
        <p:grpSpPr>
          <a:xfrm>
            <a:off x="4624560" y="66600"/>
            <a:ext cx="4125600" cy="1616760"/>
            <a:chOff x="4624560" y="66600"/>
            <a:chExt cx="4125600" cy="1616760"/>
          </a:xfrm>
        </p:grpSpPr>
        <p:pic>
          <p:nvPicPr>
            <p:cNvPr id="591" name="图片 590"/>
            <p:cNvPicPr/>
            <p:nvPr/>
          </p:nvPicPr>
          <p:blipFill>
            <a:blip r:embed="rId2"/>
            <a:stretch/>
          </p:blipFill>
          <p:spPr>
            <a:xfrm>
              <a:off x="4915080" y="66600"/>
              <a:ext cx="3835080" cy="1606680"/>
            </a:xfrm>
            <a:prstGeom prst="rect">
              <a:avLst/>
            </a:prstGeom>
            <a:ln>
              <a:noFill/>
            </a:ln>
          </p:spPr>
        </p:pic>
        <p:sp>
          <p:nvSpPr>
            <p:cNvPr id="592" name="CustomShape 3"/>
            <p:cNvSpPr/>
            <p:nvPr/>
          </p:nvSpPr>
          <p:spPr>
            <a:xfrm>
              <a:off x="4624560" y="137628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593" name="Line 4"/>
            <p:cNvCxnSpPr>
              <a:stCxn id="592" idx="0"/>
            </p:cNvCxnSpPr>
            <p:nvPr/>
          </p:nvCxnSpPr>
          <p:spPr>
            <a:xfrm flipH="1" flipV="1">
              <a:off x="5398200" y="747720"/>
              <a:ext cx="44640" cy="628920"/>
            </a:xfrm>
            <a:prstGeom prst="straightConnector1">
              <a:avLst/>
            </a:prstGeom>
            <a:ln w="25560">
              <a:solidFill>
                <a:srgbClr val="FF0000"/>
              </a:solidFill>
              <a:miter/>
              <a:tailEnd type="triangle" w="med" len="med"/>
            </a:ln>
          </p:spPr>
        </p:cxnSp>
        <p:sp>
          <p:nvSpPr>
            <p:cNvPr id="594" name="CustomShape 5"/>
            <p:cNvSpPr/>
            <p:nvPr/>
          </p:nvSpPr>
          <p:spPr>
            <a:xfrm>
              <a:off x="6091200" y="137628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595" name="Line 6"/>
            <p:cNvCxnSpPr>
              <a:stCxn id="594" idx="0"/>
            </p:cNvCxnSpPr>
            <p:nvPr/>
          </p:nvCxnSpPr>
          <p:spPr>
            <a:xfrm flipH="1" flipV="1">
              <a:off x="5873400" y="677520"/>
              <a:ext cx="740520" cy="699120"/>
            </a:xfrm>
            <a:prstGeom prst="straightConnector1">
              <a:avLst/>
            </a:prstGeom>
            <a:ln w="25560">
              <a:solidFill>
                <a:srgbClr val="FF0000"/>
              </a:solidFill>
              <a:miter/>
              <a:tailEnd type="triangle" w="med" len="med"/>
            </a:ln>
          </p:spPr>
        </p:cxnSp>
        <p:cxnSp>
          <p:nvCxnSpPr>
            <p:cNvPr id="596" name="Line 7"/>
            <p:cNvCxnSpPr>
              <a:stCxn id="594" idx="0"/>
            </p:cNvCxnSpPr>
            <p:nvPr/>
          </p:nvCxnSpPr>
          <p:spPr>
            <a:xfrm flipV="1">
              <a:off x="6613560" y="577440"/>
              <a:ext cx="720" cy="799200"/>
            </a:xfrm>
            <a:prstGeom prst="straightConnector1">
              <a:avLst/>
            </a:prstGeom>
            <a:ln w="25560">
              <a:solidFill>
                <a:srgbClr val="FF0000"/>
              </a:solidFill>
              <a:miter/>
              <a:tailEnd type="triangle" w="med" len="med"/>
            </a:ln>
          </p:spPr>
        </p:cxnSp>
        <p:sp>
          <p:nvSpPr>
            <p:cNvPr id="597" name="CustomShape 8"/>
            <p:cNvSpPr/>
            <p:nvPr/>
          </p:nvSpPr>
          <p:spPr>
            <a:xfrm>
              <a:off x="7305480" y="137628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598" name="Line 9"/>
            <p:cNvCxnSpPr>
              <a:stCxn id="597" idx="0"/>
            </p:cNvCxnSpPr>
            <p:nvPr/>
          </p:nvCxnSpPr>
          <p:spPr>
            <a:xfrm flipV="1">
              <a:off x="7784280" y="1025280"/>
              <a:ext cx="606240" cy="351360"/>
            </a:xfrm>
            <a:prstGeom prst="straightConnector1">
              <a:avLst/>
            </a:prstGeom>
            <a:ln w="25560">
              <a:solidFill>
                <a:srgbClr val="FF0000"/>
              </a:solidFill>
              <a:miter/>
              <a:tailEnd type="triangle" w="med" len="med"/>
            </a:ln>
          </p:spPr>
        </p:cxnSp>
      </p:grpSp>
      <p:sp>
        <p:nvSpPr>
          <p:cNvPr id="599" name="CustomShape 10"/>
          <p:cNvSpPr/>
          <p:nvPr/>
        </p:nvSpPr>
        <p:spPr>
          <a:xfrm>
            <a:off x="4535640" y="27000"/>
            <a:ext cx="261432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600" name="CustomShape 11"/>
          <p:cNvSpPr/>
          <p:nvPr/>
        </p:nvSpPr>
        <p:spPr>
          <a:xfrm>
            <a:off x="7149960" y="0"/>
            <a:ext cx="1668600" cy="1765440"/>
          </a:xfrm>
          <a:custGeom>
            <a:avLst/>
            <a:gdLst/>
            <a:ahLst/>
            <a:cxnLst/>
            <a:rect l="0" t="0" r="r" b="b"/>
            <a:pathLst>
              <a:path w="4637" h="4906">
                <a:moveTo>
                  <a:pt x="772" y="0"/>
                </a:moveTo>
                <a:lnTo>
                  <a:pt x="773" y="0"/>
                </a:lnTo>
                <a:cubicBezTo>
                  <a:pt x="637" y="0"/>
                  <a:pt x="504" y="36"/>
                  <a:pt x="386" y="104"/>
                </a:cubicBezTo>
                <a:cubicBezTo>
                  <a:pt x="269" y="171"/>
                  <a:pt x="171" y="269"/>
                  <a:pt x="104" y="386"/>
                </a:cubicBezTo>
                <a:cubicBezTo>
                  <a:pt x="36" y="504"/>
                  <a:pt x="0" y="637"/>
                  <a:pt x="0" y="773"/>
                </a:cubicBezTo>
                <a:lnTo>
                  <a:pt x="0" y="4132"/>
                </a:lnTo>
                <a:lnTo>
                  <a:pt x="0" y="4132"/>
                </a:lnTo>
                <a:cubicBezTo>
                  <a:pt x="0" y="4268"/>
                  <a:pt x="36" y="4401"/>
                  <a:pt x="104" y="4519"/>
                </a:cubicBezTo>
                <a:cubicBezTo>
                  <a:pt x="171" y="4636"/>
                  <a:pt x="269" y="4734"/>
                  <a:pt x="386" y="4801"/>
                </a:cubicBezTo>
                <a:cubicBezTo>
                  <a:pt x="504" y="4869"/>
                  <a:pt x="637" y="4905"/>
                  <a:pt x="773" y="4905"/>
                </a:cubicBezTo>
                <a:lnTo>
                  <a:pt x="3863" y="4905"/>
                </a:lnTo>
                <a:lnTo>
                  <a:pt x="3863" y="4905"/>
                </a:lnTo>
                <a:cubicBezTo>
                  <a:pt x="3999" y="4905"/>
                  <a:pt x="4132" y="4869"/>
                  <a:pt x="4250" y="4801"/>
                </a:cubicBezTo>
                <a:cubicBezTo>
                  <a:pt x="4367" y="4734"/>
                  <a:pt x="4465" y="4636"/>
                  <a:pt x="4532" y="4519"/>
                </a:cubicBezTo>
                <a:cubicBezTo>
                  <a:pt x="4600" y="4401"/>
                  <a:pt x="4636" y="4268"/>
                  <a:pt x="4636" y="4132"/>
                </a:cubicBezTo>
                <a:lnTo>
                  <a:pt x="4636" y="772"/>
                </a:lnTo>
                <a:lnTo>
                  <a:pt x="4636" y="773"/>
                </a:lnTo>
                <a:lnTo>
                  <a:pt x="4636" y="773"/>
                </a:lnTo>
                <a:cubicBezTo>
                  <a:pt x="4636" y="637"/>
                  <a:pt x="4600" y="504"/>
                  <a:pt x="4532" y="386"/>
                </a:cubicBezTo>
                <a:cubicBezTo>
                  <a:pt x="4465" y="269"/>
                  <a:pt x="4367" y="171"/>
                  <a:pt x="4250" y="104"/>
                </a:cubicBezTo>
                <a:cubicBezTo>
                  <a:pt x="4132" y="36"/>
                  <a:pt x="3999" y="0"/>
                  <a:pt x="3863" y="0"/>
                </a:cubicBezTo>
                <a:lnTo>
                  <a:pt x="772" y="0"/>
                </a:lnTo>
              </a:path>
            </a:pathLst>
          </a:custGeom>
          <a:noFill/>
          <a:ln w="25560">
            <a:solidFill>
              <a:srgbClr val="385D8A"/>
            </a:solidFill>
            <a:miter/>
          </a:ln>
        </p:spPr>
        <p:style>
          <a:lnRef idx="0">
            <a:scrgbClr r="0" g="0" b="0"/>
          </a:lnRef>
          <a:fillRef idx="0">
            <a:scrgbClr r="0" g="0" b="0"/>
          </a:fillRef>
          <a:effectRef idx="0">
            <a:scrgbClr r="0" g="0" b="0"/>
          </a:effectRef>
          <a:fontRef idx="minor"/>
        </p:style>
      </p:sp>
      <p:grpSp>
        <p:nvGrpSpPr>
          <p:cNvPr id="601" name="Group 12"/>
          <p:cNvGrpSpPr/>
          <p:nvPr/>
        </p:nvGrpSpPr>
        <p:grpSpPr>
          <a:xfrm>
            <a:off x="561960" y="1944720"/>
            <a:ext cx="5481720" cy="2421000"/>
            <a:chOff x="561960" y="1944720"/>
            <a:chExt cx="5481720" cy="2421000"/>
          </a:xfrm>
        </p:grpSpPr>
        <p:pic>
          <p:nvPicPr>
            <p:cNvPr id="602" name="图片 601"/>
            <p:cNvPicPr/>
            <p:nvPr/>
          </p:nvPicPr>
          <p:blipFill>
            <a:blip r:embed="rId3"/>
            <a:stretch/>
          </p:blipFill>
          <p:spPr>
            <a:xfrm>
              <a:off x="561960" y="1944720"/>
              <a:ext cx="5481720" cy="2421000"/>
            </a:xfrm>
            <a:prstGeom prst="rect">
              <a:avLst/>
            </a:prstGeom>
            <a:ln>
              <a:noFill/>
            </a:ln>
          </p:spPr>
        </p:pic>
      </p:grpSp>
      <p:sp>
        <p:nvSpPr>
          <p:cNvPr id="603" name="CustomShape 13"/>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pic>
        <p:nvPicPr>
          <p:cNvPr id="604" name="图片 603"/>
          <p:cNvPicPr/>
          <p:nvPr/>
        </p:nvPicPr>
        <p:blipFill>
          <a:blip r:embed="rId4"/>
          <a:stretch/>
        </p:blipFill>
        <p:spPr>
          <a:xfrm>
            <a:off x="6222960" y="1944720"/>
            <a:ext cx="2657520" cy="2732040"/>
          </a:xfrm>
          <a:prstGeom prst="rect">
            <a:avLst/>
          </a:prstGeom>
          <a:ln>
            <a:noFill/>
          </a:ln>
        </p:spPr>
      </p:pic>
      <p:sp>
        <p:nvSpPr>
          <p:cNvPr id="605" name="CustomShape 14"/>
          <p:cNvSpPr/>
          <p:nvPr/>
        </p:nvSpPr>
        <p:spPr>
          <a:xfrm>
            <a:off x="5996880" y="2058840"/>
            <a:ext cx="454680" cy="2408400"/>
          </a:xfrm>
          <a:custGeom>
            <a:avLst/>
            <a:gdLst/>
            <a:ahLst/>
            <a:cxn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txBody>
          <a:bodyPr vert="vert" lIns="90000" tIns="46800" rIns="90000" bIns="46800" anchor="t">
            <a:spAutoFit/>
          </a:bodyPr>
          <a:lstStyle/>
          <a:p>
            <a:pPr algn="ctr"/>
            <a:r>
              <a:rPr lang="en-US" sz="1800" b="0" strike="noStrike" spc="-1">
                <a:solidFill>
                  <a:srgbClr val="000000"/>
                </a:solidFill>
                <a:latin typeface="Arial"/>
              </a:rPr>
              <a:t>latitude</a:t>
            </a:r>
          </a:p>
        </p:txBody>
      </p:sp>
      <p:sp>
        <p:nvSpPr>
          <p:cNvPr id="606" name="CustomShape 15"/>
          <p:cNvSpPr/>
          <p:nvPr/>
        </p:nvSpPr>
        <p:spPr>
          <a:xfrm>
            <a:off x="6188040" y="4429080"/>
            <a:ext cx="2766960" cy="368280"/>
          </a:xfrm>
          <a:custGeom>
            <a:avLst/>
            <a:gdLst/>
            <a:ahLst/>
            <a:cxn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r>
              <a:rPr lang="en-US" sz="1800" b="0" strike="noStrike" spc="-1">
                <a:solidFill>
                  <a:srgbClr val="000000"/>
                </a:solidFill>
                <a:latin typeface="Arial"/>
              </a:rPr>
              <a:t>longitude</a:t>
            </a:r>
          </a:p>
        </p:txBody>
      </p:sp>
    </p:spTree>
  </p:cSld>
  <p:clrMapOvr>
    <a:masterClrMapping/>
  </p:clrMapOvr>
  <mc:AlternateContent xmlns:mc="http://schemas.openxmlformats.org/markup-compatibility/2006">
    <mc:Choice xmlns:p14="http://schemas.microsoft.com/office/powerpoint/2010/main" Requires="p14">
      <p:transition spd="slow" p14:dur="2000" advTm="919"/>
    </mc:Choice>
    <mc:Fallback>
      <p:transition spd="slow" advTm="91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a:solidFill>
                  <a:srgbClr val="000000"/>
                </a:solidFill>
                <a:latin typeface="Constantia"/>
                <a:ea typeface="Droid Sans Fallback"/>
              </a:rPr>
              <a:t>3. Collect</a:t>
            </a:r>
            <a:endParaRPr lang="en-US" sz="2800" b="0" strike="noStrike" spc="-1">
              <a:solidFill>
                <a:srgbClr val="000000"/>
              </a:solidFill>
              <a:latin typeface="Arial"/>
            </a:endParaRPr>
          </a:p>
          <a:p>
            <a:pPr marL="457200" lvl="1">
              <a:lnSpc>
                <a:spcPct val="100000"/>
              </a:lnSpc>
              <a:spcBef>
                <a:spcPts val="697"/>
              </a:spcBef>
            </a:pPr>
            <a:endParaRPr lang="en-US" sz="2800" b="0" strike="noStrike" spc="-1">
              <a:solidFill>
                <a:srgbClr val="000000"/>
              </a:solidFill>
              <a:latin typeface="Arial"/>
            </a:endParaRPr>
          </a:p>
        </p:txBody>
      </p:sp>
      <p:grpSp>
        <p:nvGrpSpPr>
          <p:cNvPr id="608" name="Group 2"/>
          <p:cNvGrpSpPr/>
          <p:nvPr/>
        </p:nvGrpSpPr>
        <p:grpSpPr>
          <a:xfrm>
            <a:off x="4624560" y="66600"/>
            <a:ext cx="4125600" cy="1616760"/>
            <a:chOff x="4624560" y="66600"/>
            <a:chExt cx="4125600" cy="1616760"/>
          </a:xfrm>
        </p:grpSpPr>
        <p:pic>
          <p:nvPicPr>
            <p:cNvPr id="609" name="图片 608"/>
            <p:cNvPicPr/>
            <p:nvPr/>
          </p:nvPicPr>
          <p:blipFill>
            <a:blip r:embed="rId2"/>
            <a:stretch/>
          </p:blipFill>
          <p:spPr>
            <a:xfrm>
              <a:off x="4915080" y="66600"/>
              <a:ext cx="3835080" cy="1606680"/>
            </a:xfrm>
            <a:prstGeom prst="rect">
              <a:avLst/>
            </a:prstGeom>
            <a:ln>
              <a:noFill/>
            </a:ln>
          </p:spPr>
        </p:pic>
        <p:sp>
          <p:nvSpPr>
            <p:cNvPr id="610" name="CustomShape 3"/>
            <p:cNvSpPr/>
            <p:nvPr/>
          </p:nvSpPr>
          <p:spPr>
            <a:xfrm>
              <a:off x="4624560" y="137628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611" name="Line 4"/>
            <p:cNvCxnSpPr>
              <a:stCxn id="610" idx="0"/>
            </p:cNvCxnSpPr>
            <p:nvPr/>
          </p:nvCxnSpPr>
          <p:spPr>
            <a:xfrm flipH="1" flipV="1">
              <a:off x="5398560" y="747000"/>
              <a:ext cx="44280" cy="629640"/>
            </a:xfrm>
            <a:prstGeom prst="straightConnector1">
              <a:avLst/>
            </a:prstGeom>
            <a:ln w="25560">
              <a:solidFill>
                <a:srgbClr val="FF0000"/>
              </a:solidFill>
              <a:miter/>
              <a:tailEnd type="triangle" w="med" len="med"/>
            </a:ln>
          </p:spPr>
        </p:cxnSp>
        <p:sp>
          <p:nvSpPr>
            <p:cNvPr id="612" name="CustomShape 5"/>
            <p:cNvSpPr/>
            <p:nvPr/>
          </p:nvSpPr>
          <p:spPr>
            <a:xfrm>
              <a:off x="6091200" y="137628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613" name="Line 6"/>
            <p:cNvCxnSpPr>
              <a:stCxn id="612" idx="0"/>
            </p:cNvCxnSpPr>
            <p:nvPr/>
          </p:nvCxnSpPr>
          <p:spPr>
            <a:xfrm flipH="1" flipV="1">
              <a:off x="5873400" y="677520"/>
              <a:ext cx="740520" cy="699120"/>
            </a:xfrm>
            <a:prstGeom prst="straightConnector1">
              <a:avLst/>
            </a:prstGeom>
            <a:ln w="25560">
              <a:solidFill>
                <a:srgbClr val="FF0000"/>
              </a:solidFill>
              <a:miter/>
              <a:tailEnd type="triangle" w="med" len="med"/>
            </a:ln>
          </p:spPr>
        </p:cxnSp>
        <p:cxnSp>
          <p:nvCxnSpPr>
            <p:cNvPr id="614" name="Line 7"/>
            <p:cNvCxnSpPr>
              <a:stCxn id="612" idx="0"/>
            </p:cNvCxnSpPr>
            <p:nvPr/>
          </p:nvCxnSpPr>
          <p:spPr>
            <a:xfrm flipV="1">
              <a:off x="6613560" y="577440"/>
              <a:ext cx="720" cy="799200"/>
            </a:xfrm>
            <a:prstGeom prst="straightConnector1">
              <a:avLst/>
            </a:prstGeom>
            <a:ln w="25560">
              <a:solidFill>
                <a:srgbClr val="FF0000"/>
              </a:solidFill>
              <a:miter/>
              <a:tailEnd type="triangle" w="med" len="med"/>
            </a:ln>
          </p:spPr>
        </p:cxnSp>
        <p:sp>
          <p:nvSpPr>
            <p:cNvPr id="615" name="CustomShape 8"/>
            <p:cNvSpPr/>
            <p:nvPr/>
          </p:nvSpPr>
          <p:spPr>
            <a:xfrm>
              <a:off x="7305480" y="137628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616" name="Line 9"/>
            <p:cNvCxnSpPr>
              <a:stCxn id="615" idx="0"/>
            </p:cNvCxnSpPr>
            <p:nvPr/>
          </p:nvCxnSpPr>
          <p:spPr>
            <a:xfrm flipV="1">
              <a:off x="7784280" y="1025280"/>
              <a:ext cx="606240" cy="351360"/>
            </a:xfrm>
            <a:prstGeom prst="straightConnector1">
              <a:avLst/>
            </a:prstGeom>
            <a:ln w="25560">
              <a:solidFill>
                <a:srgbClr val="FF0000"/>
              </a:solidFill>
              <a:miter/>
              <a:tailEnd type="triangle" w="med" len="med"/>
            </a:ln>
          </p:spPr>
        </p:cxnSp>
      </p:grpSp>
      <p:sp>
        <p:nvSpPr>
          <p:cNvPr id="617" name="CustomShape 10"/>
          <p:cNvSpPr/>
          <p:nvPr/>
        </p:nvSpPr>
        <p:spPr>
          <a:xfrm>
            <a:off x="4535640" y="27000"/>
            <a:ext cx="261432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618" name="CustomShape 11"/>
          <p:cNvSpPr/>
          <p:nvPr/>
        </p:nvSpPr>
        <p:spPr>
          <a:xfrm>
            <a:off x="7149960" y="0"/>
            <a:ext cx="1668600" cy="1765440"/>
          </a:xfrm>
          <a:custGeom>
            <a:avLst/>
            <a:gdLst/>
            <a:ahLst/>
            <a:cxnLst/>
            <a:rect l="0" t="0" r="r" b="b"/>
            <a:pathLst>
              <a:path w="4637" h="4906">
                <a:moveTo>
                  <a:pt x="772" y="0"/>
                </a:moveTo>
                <a:lnTo>
                  <a:pt x="773" y="0"/>
                </a:lnTo>
                <a:cubicBezTo>
                  <a:pt x="637" y="0"/>
                  <a:pt x="504" y="36"/>
                  <a:pt x="386" y="104"/>
                </a:cubicBezTo>
                <a:cubicBezTo>
                  <a:pt x="269" y="171"/>
                  <a:pt x="171" y="269"/>
                  <a:pt x="104" y="386"/>
                </a:cubicBezTo>
                <a:cubicBezTo>
                  <a:pt x="36" y="504"/>
                  <a:pt x="0" y="637"/>
                  <a:pt x="0" y="773"/>
                </a:cubicBezTo>
                <a:lnTo>
                  <a:pt x="0" y="4132"/>
                </a:lnTo>
                <a:lnTo>
                  <a:pt x="0" y="4132"/>
                </a:lnTo>
                <a:cubicBezTo>
                  <a:pt x="0" y="4268"/>
                  <a:pt x="36" y="4401"/>
                  <a:pt x="104" y="4519"/>
                </a:cubicBezTo>
                <a:cubicBezTo>
                  <a:pt x="171" y="4636"/>
                  <a:pt x="269" y="4734"/>
                  <a:pt x="386" y="4801"/>
                </a:cubicBezTo>
                <a:cubicBezTo>
                  <a:pt x="504" y="4869"/>
                  <a:pt x="637" y="4905"/>
                  <a:pt x="773" y="4905"/>
                </a:cubicBezTo>
                <a:lnTo>
                  <a:pt x="3863" y="4905"/>
                </a:lnTo>
                <a:lnTo>
                  <a:pt x="3863" y="4905"/>
                </a:lnTo>
                <a:cubicBezTo>
                  <a:pt x="3999" y="4905"/>
                  <a:pt x="4132" y="4869"/>
                  <a:pt x="4250" y="4801"/>
                </a:cubicBezTo>
                <a:cubicBezTo>
                  <a:pt x="4367" y="4734"/>
                  <a:pt x="4465" y="4636"/>
                  <a:pt x="4532" y="4519"/>
                </a:cubicBezTo>
                <a:cubicBezTo>
                  <a:pt x="4600" y="4401"/>
                  <a:pt x="4636" y="4268"/>
                  <a:pt x="4636" y="4132"/>
                </a:cubicBezTo>
                <a:lnTo>
                  <a:pt x="4636" y="772"/>
                </a:lnTo>
                <a:lnTo>
                  <a:pt x="4636" y="773"/>
                </a:lnTo>
                <a:lnTo>
                  <a:pt x="4636" y="773"/>
                </a:lnTo>
                <a:cubicBezTo>
                  <a:pt x="4636" y="637"/>
                  <a:pt x="4600" y="504"/>
                  <a:pt x="4532" y="386"/>
                </a:cubicBezTo>
                <a:cubicBezTo>
                  <a:pt x="4465" y="269"/>
                  <a:pt x="4367" y="171"/>
                  <a:pt x="4250" y="104"/>
                </a:cubicBezTo>
                <a:cubicBezTo>
                  <a:pt x="4132" y="36"/>
                  <a:pt x="3999" y="0"/>
                  <a:pt x="3863" y="0"/>
                </a:cubicBezTo>
                <a:lnTo>
                  <a:pt x="772" y="0"/>
                </a:lnTo>
              </a:path>
            </a:pathLst>
          </a:custGeom>
          <a:noFill/>
          <a:ln w="25560">
            <a:solidFill>
              <a:srgbClr val="385D8A"/>
            </a:solidFill>
            <a:miter/>
          </a:ln>
        </p:spPr>
        <p:style>
          <a:lnRef idx="0">
            <a:scrgbClr r="0" g="0" b="0"/>
          </a:lnRef>
          <a:fillRef idx="0">
            <a:scrgbClr r="0" g="0" b="0"/>
          </a:fillRef>
          <a:effectRef idx="0">
            <a:scrgbClr r="0" g="0" b="0"/>
          </a:effectRef>
          <a:fontRef idx="minor"/>
        </p:style>
      </p:sp>
      <p:grpSp>
        <p:nvGrpSpPr>
          <p:cNvPr id="619" name="Group 12"/>
          <p:cNvGrpSpPr/>
          <p:nvPr/>
        </p:nvGrpSpPr>
        <p:grpSpPr>
          <a:xfrm>
            <a:off x="561960" y="1944720"/>
            <a:ext cx="5481720" cy="2421000"/>
            <a:chOff x="561960" y="1944720"/>
            <a:chExt cx="5481720" cy="2421000"/>
          </a:xfrm>
        </p:grpSpPr>
        <p:pic>
          <p:nvPicPr>
            <p:cNvPr id="620" name="图片 619"/>
            <p:cNvPicPr/>
            <p:nvPr/>
          </p:nvPicPr>
          <p:blipFill>
            <a:blip r:embed="rId3"/>
            <a:stretch/>
          </p:blipFill>
          <p:spPr>
            <a:xfrm>
              <a:off x="561960" y="1944720"/>
              <a:ext cx="5481720" cy="2421000"/>
            </a:xfrm>
            <a:prstGeom prst="rect">
              <a:avLst/>
            </a:prstGeom>
            <a:ln>
              <a:noFill/>
            </a:ln>
          </p:spPr>
        </p:pic>
      </p:grpSp>
      <p:pic>
        <p:nvPicPr>
          <p:cNvPr id="621" name="图片 620"/>
          <p:cNvPicPr/>
          <p:nvPr/>
        </p:nvPicPr>
        <p:blipFill>
          <a:blip r:embed="rId4"/>
          <a:stretch/>
        </p:blipFill>
        <p:spPr>
          <a:xfrm>
            <a:off x="2325600" y="4122720"/>
            <a:ext cx="2106720" cy="1930320"/>
          </a:xfrm>
          <a:prstGeom prst="rect">
            <a:avLst/>
          </a:prstGeom>
          <a:ln>
            <a:noFill/>
          </a:ln>
        </p:spPr>
      </p:pic>
      <p:sp>
        <p:nvSpPr>
          <p:cNvPr id="622" name="CustomShape 13"/>
          <p:cNvSpPr/>
          <p:nvPr/>
        </p:nvSpPr>
        <p:spPr>
          <a:xfrm>
            <a:off x="4621320" y="4734000"/>
            <a:ext cx="2474280" cy="6426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r>
              <a:rPr lang="es-ES" sz="1800" b="0" strike="noStrike" spc="-1" dirty="0">
                <a:solidFill>
                  <a:srgbClr val="000000"/>
                </a:solidFill>
                <a:latin typeface="Arial"/>
              </a:rPr>
              <a:t>Per-</a:t>
            </a:r>
            <a:r>
              <a:rPr lang="es-ES" sz="1800" b="0" strike="noStrike" spc="-1" dirty="0" err="1">
                <a:solidFill>
                  <a:srgbClr val="000000"/>
                </a:solidFill>
                <a:latin typeface="Arial"/>
              </a:rPr>
              <a:t>patch</a:t>
            </a:r>
            <a:r>
              <a:rPr lang="es-ES" sz="1800" b="0" strike="noStrike" spc="-1" dirty="0">
                <a:solidFill>
                  <a:srgbClr val="000000"/>
                </a:solidFill>
                <a:latin typeface="Arial"/>
              </a:rPr>
              <a:t> </a:t>
            </a:r>
            <a:r>
              <a:rPr lang="es-ES" sz="1800" b="0" strike="noStrike" spc="-1" dirty="0" err="1">
                <a:solidFill>
                  <a:srgbClr val="000000"/>
                </a:solidFill>
                <a:latin typeface="Arial"/>
              </a:rPr>
              <a:t>interpolation</a:t>
            </a:r>
            <a:endParaRPr lang="en-US" sz="1800" b="0" strike="noStrike" spc="-1" dirty="0">
              <a:solidFill>
                <a:srgbClr val="000000"/>
              </a:solidFill>
              <a:latin typeface="Arial"/>
            </a:endParaRPr>
          </a:p>
          <a:p>
            <a:r>
              <a:rPr lang="es-ES" sz="1800" b="0" strike="noStrike" spc="-1" dirty="0" err="1">
                <a:solidFill>
                  <a:srgbClr val="000000"/>
                </a:solidFill>
                <a:latin typeface="Arial"/>
              </a:rPr>
              <a:t>Phasor</a:t>
            </a:r>
            <a:r>
              <a:rPr lang="es-ES" sz="1800" b="0" strike="noStrike" spc="-1" dirty="0">
                <a:solidFill>
                  <a:srgbClr val="000000"/>
                </a:solidFill>
                <a:latin typeface="Arial"/>
              </a:rPr>
              <a:t> </a:t>
            </a:r>
            <a:r>
              <a:rPr lang="es-ES" sz="1800" b="0" strike="noStrike" spc="-1" dirty="0" err="1">
                <a:solidFill>
                  <a:srgbClr val="000000"/>
                </a:solidFill>
                <a:latin typeface="Arial"/>
              </a:rPr>
              <a:t>addition</a:t>
            </a:r>
            <a:endParaRPr lang="en-US" sz="1800" b="0" strike="noStrike" spc="-1" dirty="0">
              <a:solidFill>
                <a:srgbClr val="000000"/>
              </a:solidFill>
              <a:latin typeface="Arial"/>
            </a:endParaRPr>
          </a:p>
        </p:txBody>
      </p:sp>
      <p:sp>
        <p:nvSpPr>
          <p:cNvPr id="623" name="CustomShape 14"/>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pic>
        <p:nvPicPr>
          <p:cNvPr id="624" name="图片 623"/>
          <p:cNvPicPr/>
          <p:nvPr/>
        </p:nvPicPr>
        <p:blipFill>
          <a:blip r:embed="rId5"/>
          <a:stretch/>
        </p:blipFill>
        <p:spPr>
          <a:xfrm>
            <a:off x="6222960" y="1944720"/>
            <a:ext cx="2657520" cy="2732040"/>
          </a:xfrm>
          <a:prstGeom prst="rect">
            <a:avLst/>
          </a:prstGeom>
          <a:ln>
            <a:noFill/>
          </a:ln>
        </p:spPr>
      </p:pic>
      <p:sp>
        <p:nvSpPr>
          <p:cNvPr id="625" name="CustomShape 15"/>
          <p:cNvSpPr/>
          <p:nvPr/>
        </p:nvSpPr>
        <p:spPr>
          <a:xfrm>
            <a:off x="5996880" y="2058840"/>
            <a:ext cx="454680" cy="2408400"/>
          </a:xfrm>
          <a:custGeom>
            <a:avLst/>
            <a:gdLst/>
            <a:ahLst/>
            <a:cxn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txBody>
          <a:bodyPr vert="vert" lIns="90000" tIns="46800" rIns="90000" bIns="46800" anchor="t">
            <a:spAutoFit/>
          </a:bodyPr>
          <a:lstStyle/>
          <a:p>
            <a:pPr algn="ctr"/>
            <a:r>
              <a:rPr lang="en-US" sz="1800" b="0" strike="noStrike" spc="-1">
                <a:solidFill>
                  <a:srgbClr val="000000"/>
                </a:solidFill>
                <a:latin typeface="Arial"/>
              </a:rPr>
              <a:t>latitude</a:t>
            </a:r>
          </a:p>
        </p:txBody>
      </p:sp>
      <p:sp>
        <p:nvSpPr>
          <p:cNvPr id="626" name="CustomShape 16"/>
          <p:cNvSpPr/>
          <p:nvPr/>
        </p:nvSpPr>
        <p:spPr>
          <a:xfrm>
            <a:off x="6188040" y="4429080"/>
            <a:ext cx="2766960" cy="368280"/>
          </a:xfrm>
          <a:custGeom>
            <a:avLst/>
            <a:gdLst/>
            <a:ahLst/>
            <a:cxn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r>
              <a:rPr lang="en-US" sz="1800" b="0" strike="noStrike" spc="-1">
                <a:solidFill>
                  <a:srgbClr val="000000"/>
                </a:solidFill>
                <a:latin typeface="Arial"/>
              </a:rPr>
              <a:t>longitude</a:t>
            </a:r>
          </a:p>
        </p:txBody>
      </p:sp>
    </p:spTree>
  </p:cSld>
  <p:clrMapOvr>
    <a:masterClrMapping/>
  </p:clrMapOvr>
  <mc:AlternateContent xmlns:mc="http://schemas.openxmlformats.org/markup-compatibility/2006">
    <mc:Choice xmlns:p14="http://schemas.microsoft.com/office/powerpoint/2010/main" Requires="p14">
      <p:transition spd="slow" p14:dur="2000" advTm="703"/>
    </mc:Choice>
    <mc:Fallback>
      <p:transition spd="slow" advTm="70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697"/>
              </a:spcBef>
              <a:buClr>
                <a:srgbClr val="17375E"/>
              </a:buClr>
              <a:buSzPct val="75000"/>
              <a:buFont typeface="Wingdings" charset="2"/>
              <a:buChar char=""/>
            </a:pPr>
            <a:r>
              <a:rPr lang="en-US" sz="2800" b="0" strike="noStrike" spc="-1" dirty="0">
                <a:solidFill>
                  <a:srgbClr val="000000"/>
                </a:solidFill>
                <a:latin typeface="Constantia"/>
                <a:ea typeface="Droid Sans Fallback"/>
              </a:rPr>
              <a:t>3. Collect</a:t>
            </a:r>
            <a:endParaRPr lang="en-US" sz="2800" b="0" strike="noStrike" spc="-1" dirty="0">
              <a:solidFill>
                <a:srgbClr val="000000"/>
              </a:solidFill>
              <a:latin typeface="Arial"/>
            </a:endParaRPr>
          </a:p>
          <a:p>
            <a:pPr marL="736560" lvl="1" indent="-279360">
              <a:lnSpc>
                <a:spcPct val="100000"/>
              </a:lnSpc>
              <a:spcBef>
                <a:spcPts val="598"/>
              </a:spcBef>
              <a:buClr>
                <a:srgbClr val="000000"/>
              </a:buClr>
              <a:buFont typeface="Arial"/>
              <a:buChar char="–"/>
            </a:pPr>
            <a:r>
              <a:rPr lang="en-US" sz="2400" b="0" strike="noStrike" spc="-1" dirty="0">
                <a:solidFill>
                  <a:srgbClr val="000000"/>
                </a:solidFill>
                <a:latin typeface="Constantia"/>
                <a:ea typeface="Droid Sans Fallback"/>
              </a:rPr>
              <a:t>Query and tabulate data (per wavelength)</a:t>
            </a:r>
            <a:endParaRPr lang="en-US" sz="2400" b="0" strike="noStrike" spc="-1" dirty="0">
              <a:solidFill>
                <a:srgbClr val="000000"/>
              </a:solidFill>
              <a:latin typeface="Arial"/>
            </a:endParaRPr>
          </a:p>
          <a:p>
            <a:pPr marL="736560" lvl="1" indent="-279360">
              <a:lnSpc>
                <a:spcPct val="100000"/>
              </a:lnSpc>
              <a:spcBef>
                <a:spcPts val="598"/>
              </a:spcBef>
            </a:pPr>
            <a:endParaRPr lang="en-US" sz="2400" b="0" strike="noStrike" spc="-1" dirty="0">
              <a:solidFill>
                <a:srgbClr val="000000"/>
              </a:solidFill>
              <a:latin typeface="Arial"/>
            </a:endParaRPr>
          </a:p>
        </p:txBody>
      </p:sp>
      <p:grpSp>
        <p:nvGrpSpPr>
          <p:cNvPr id="628" name="Group 2"/>
          <p:cNvGrpSpPr/>
          <p:nvPr/>
        </p:nvGrpSpPr>
        <p:grpSpPr>
          <a:xfrm>
            <a:off x="4624560" y="66600"/>
            <a:ext cx="4125600" cy="1616760"/>
            <a:chOff x="4624560" y="66600"/>
            <a:chExt cx="4125600" cy="1616760"/>
          </a:xfrm>
        </p:grpSpPr>
        <p:pic>
          <p:nvPicPr>
            <p:cNvPr id="629" name="图片 628"/>
            <p:cNvPicPr/>
            <p:nvPr/>
          </p:nvPicPr>
          <p:blipFill>
            <a:blip r:embed="rId2"/>
            <a:stretch/>
          </p:blipFill>
          <p:spPr>
            <a:xfrm>
              <a:off x="4915080" y="66600"/>
              <a:ext cx="3835080" cy="1606680"/>
            </a:xfrm>
            <a:prstGeom prst="rect">
              <a:avLst/>
            </a:prstGeom>
            <a:ln>
              <a:noFill/>
            </a:ln>
          </p:spPr>
        </p:pic>
        <p:sp>
          <p:nvSpPr>
            <p:cNvPr id="630" name="CustomShape 3"/>
            <p:cNvSpPr/>
            <p:nvPr/>
          </p:nvSpPr>
          <p:spPr>
            <a:xfrm>
              <a:off x="4624560" y="1376280"/>
              <a:ext cx="16358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marL="457200" indent="-451080">
                <a:lnSpc>
                  <a:spcPct val="100000"/>
                </a:lnSpc>
              </a:pPr>
              <a:r>
                <a:rPr lang="en-US" sz="1400" b="0" strike="noStrike" spc="-1">
                  <a:solidFill>
                    <a:srgbClr val="000000"/>
                  </a:solidFill>
                  <a:latin typeface="Times New Roman"/>
                  <a:ea typeface="Times New Roman"/>
                </a:rPr>
                <a:t>1. </a:t>
              </a:r>
              <a:r>
                <a:rPr lang="en-US" sz="1400" b="0" strike="noStrike" spc="-1">
                  <a:solidFill>
                    <a:srgbClr val="000000"/>
                  </a:solidFill>
                  <a:latin typeface="Constantia"/>
                </a:rPr>
                <a:t>Cast</a:t>
              </a:r>
              <a:endParaRPr lang="en-US" sz="1400" b="0" strike="noStrike" spc="-1">
                <a:solidFill>
                  <a:srgbClr val="000000"/>
                </a:solidFill>
                <a:latin typeface="Arial"/>
              </a:endParaRPr>
            </a:p>
          </p:txBody>
        </p:sp>
        <p:cxnSp>
          <p:nvCxnSpPr>
            <p:cNvPr id="631" name="Line 4"/>
            <p:cNvCxnSpPr>
              <a:stCxn id="630" idx="0"/>
            </p:cNvCxnSpPr>
            <p:nvPr/>
          </p:nvCxnSpPr>
          <p:spPr>
            <a:xfrm flipH="1" flipV="1">
              <a:off x="5398200" y="747720"/>
              <a:ext cx="44640" cy="628920"/>
            </a:xfrm>
            <a:prstGeom prst="straightConnector1">
              <a:avLst/>
            </a:prstGeom>
            <a:ln w="25560">
              <a:solidFill>
                <a:srgbClr val="FF0000"/>
              </a:solidFill>
              <a:miter/>
              <a:tailEnd type="triangle" w="med" len="med"/>
            </a:ln>
          </p:spPr>
        </p:cxnSp>
        <p:sp>
          <p:nvSpPr>
            <p:cNvPr id="632" name="CustomShape 5"/>
            <p:cNvSpPr/>
            <p:nvPr/>
          </p:nvSpPr>
          <p:spPr>
            <a:xfrm>
              <a:off x="6091200" y="1376280"/>
              <a:ext cx="104472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2. </a:t>
              </a:r>
              <a:r>
                <a:rPr lang="en-US" sz="1400" b="0" strike="noStrike" spc="-1">
                  <a:solidFill>
                    <a:srgbClr val="000000"/>
                  </a:solidFill>
                  <a:latin typeface="Constantia"/>
                </a:rPr>
                <a:t>Interact</a:t>
              </a:r>
              <a:endParaRPr lang="en-US" sz="1400" b="0" strike="noStrike" spc="-1">
                <a:solidFill>
                  <a:srgbClr val="000000"/>
                </a:solidFill>
                <a:latin typeface="Arial"/>
              </a:endParaRPr>
            </a:p>
          </p:txBody>
        </p:sp>
        <p:cxnSp>
          <p:nvCxnSpPr>
            <p:cNvPr id="633" name="Line 6"/>
            <p:cNvCxnSpPr>
              <a:stCxn id="632" idx="0"/>
            </p:cNvCxnSpPr>
            <p:nvPr/>
          </p:nvCxnSpPr>
          <p:spPr>
            <a:xfrm flipH="1" flipV="1">
              <a:off x="5873400" y="677520"/>
              <a:ext cx="740520" cy="699120"/>
            </a:xfrm>
            <a:prstGeom prst="straightConnector1">
              <a:avLst/>
            </a:prstGeom>
            <a:ln w="25560">
              <a:solidFill>
                <a:srgbClr val="FF0000"/>
              </a:solidFill>
              <a:miter/>
              <a:tailEnd type="triangle" w="med" len="med"/>
            </a:ln>
          </p:spPr>
        </p:cxnSp>
        <p:cxnSp>
          <p:nvCxnSpPr>
            <p:cNvPr id="634" name="Line 7"/>
            <p:cNvCxnSpPr>
              <a:stCxn id="632" idx="0"/>
            </p:cNvCxnSpPr>
            <p:nvPr/>
          </p:nvCxnSpPr>
          <p:spPr>
            <a:xfrm flipV="1">
              <a:off x="6613560" y="577440"/>
              <a:ext cx="720" cy="799200"/>
            </a:xfrm>
            <a:prstGeom prst="straightConnector1">
              <a:avLst/>
            </a:prstGeom>
            <a:ln w="25560">
              <a:solidFill>
                <a:srgbClr val="FF0000"/>
              </a:solidFill>
              <a:miter/>
              <a:tailEnd type="triangle" w="med" len="med"/>
            </a:ln>
          </p:spPr>
        </p:cxnSp>
        <p:sp>
          <p:nvSpPr>
            <p:cNvPr id="635" name="CustomShape 8"/>
            <p:cNvSpPr/>
            <p:nvPr/>
          </p:nvSpPr>
          <p:spPr>
            <a:xfrm>
              <a:off x="7305480" y="1376280"/>
              <a:ext cx="95796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000000"/>
                  </a:solidFill>
                  <a:latin typeface="Times New Roman"/>
                  <a:ea typeface="Times New Roman"/>
                </a:rPr>
                <a:t>3. </a:t>
              </a:r>
              <a:r>
                <a:rPr lang="en-US" sz="1400" b="0" strike="noStrike" spc="-1">
                  <a:solidFill>
                    <a:srgbClr val="000000"/>
                  </a:solidFill>
                  <a:latin typeface="Constantia"/>
                </a:rPr>
                <a:t>Collect</a:t>
              </a:r>
              <a:endParaRPr lang="en-US" sz="1400" b="0" strike="noStrike" spc="-1">
                <a:solidFill>
                  <a:srgbClr val="000000"/>
                </a:solidFill>
                <a:latin typeface="Arial"/>
              </a:endParaRPr>
            </a:p>
          </p:txBody>
        </p:sp>
        <p:cxnSp>
          <p:nvCxnSpPr>
            <p:cNvPr id="636" name="Line 9"/>
            <p:cNvCxnSpPr>
              <a:stCxn id="635" idx="0"/>
            </p:cNvCxnSpPr>
            <p:nvPr/>
          </p:nvCxnSpPr>
          <p:spPr>
            <a:xfrm flipV="1">
              <a:off x="7784280" y="1025280"/>
              <a:ext cx="606240" cy="351360"/>
            </a:xfrm>
            <a:prstGeom prst="straightConnector1">
              <a:avLst/>
            </a:prstGeom>
            <a:ln w="25560">
              <a:solidFill>
                <a:srgbClr val="FF0000"/>
              </a:solidFill>
              <a:miter/>
              <a:tailEnd type="triangle" w="med" len="med"/>
            </a:ln>
          </p:spPr>
        </p:cxnSp>
      </p:grpSp>
      <p:sp>
        <p:nvSpPr>
          <p:cNvPr id="637" name="CustomShape 10"/>
          <p:cNvSpPr/>
          <p:nvPr/>
        </p:nvSpPr>
        <p:spPr>
          <a:xfrm>
            <a:off x="4535640" y="27000"/>
            <a:ext cx="2614320" cy="1698480"/>
          </a:xfrm>
          <a:prstGeom prst="rect">
            <a:avLst/>
          </a:prstGeom>
          <a:solidFill>
            <a:srgbClr val="FFFFFF">
              <a:alpha val="80000"/>
            </a:srgbClr>
          </a:solidFill>
          <a:ln>
            <a:noFill/>
          </a:ln>
        </p:spPr>
        <p:style>
          <a:lnRef idx="0">
            <a:scrgbClr r="0" g="0" b="0"/>
          </a:lnRef>
          <a:fillRef idx="0">
            <a:scrgbClr r="0" g="0" b="0"/>
          </a:fillRef>
          <a:effectRef idx="0">
            <a:scrgbClr r="0" g="0" b="0"/>
          </a:effectRef>
          <a:fontRef idx="minor"/>
        </p:style>
      </p:sp>
      <p:sp>
        <p:nvSpPr>
          <p:cNvPr id="638" name="CustomShape 11"/>
          <p:cNvSpPr/>
          <p:nvPr/>
        </p:nvSpPr>
        <p:spPr>
          <a:xfrm>
            <a:off x="7149960" y="0"/>
            <a:ext cx="1668600" cy="1765440"/>
          </a:xfrm>
          <a:custGeom>
            <a:avLst/>
            <a:gdLst/>
            <a:ahLst/>
            <a:cxnLst/>
            <a:rect l="0" t="0" r="r" b="b"/>
            <a:pathLst>
              <a:path w="4637" h="4906">
                <a:moveTo>
                  <a:pt x="772" y="0"/>
                </a:moveTo>
                <a:lnTo>
                  <a:pt x="773" y="0"/>
                </a:lnTo>
                <a:cubicBezTo>
                  <a:pt x="637" y="0"/>
                  <a:pt x="504" y="36"/>
                  <a:pt x="386" y="104"/>
                </a:cubicBezTo>
                <a:cubicBezTo>
                  <a:pt x="269" y="171"/>
                  <a:pt x="171" y="269"/>
                  <a:pt x="104" y="386"/>
                </a:cubicBezTo>
                <a:cubicBezTo>
                  <a:pt x="36" y="504"/>
                  <a:pt x="0" y="637"/>
                  <a:pt x="0" y="773"/>
                </a:cubicBezTo>
                <a:lnTo>
                  <a:pt x="0" y="4132"/>
                </a:lnTo>
                <a:lnTo>
                  <a:pt x="0" y="4132"/>
                </a:lnTo>
                <a:cubicBezTo>
                  <a:pt x="0" y="4268"/>
                  <a:pt x="36" y="4401"/>
                  <a:pt x="104" y="4519"/>
                </a:cubicBezTo>
                <a:cubicBezTo>
                  <a:pt x="171" y="4636"/>
                  <a:pt x="269" y="4734"/>
                  <a:pt x="386" y="4801"/>
                </a:cubicBezTo>
                <a:cubicBezTo>
                  <a:pt x="504" y="4869"/>
                  <a:pt x="637" y="4905"/>
                  <a:pt x="773" y="4905"/>
                </a:cubicBezTo>
                <a:lnTo>
                  <a:pt x="3863" y="4905"/>
                </a:lnTo>
                <a:lnTo>
                  <a:pt x="3863" y="4905"/>
                </a:lnTo>
                <a:cubicBezTo>
                  <a:pt x="3999" y="4905"/>
                  <a:pt x="4132" y="4869"/>
                  <a:pt x="4250" y="4801"/>
                </a:cubicBezTo>
                <a:cubicBezTo>
                  <a:pt x="4367" y="4734"/>
                  <a:pt x="4465" y="4636"/>
                  <a:pt x="4532" y="4519"/>
                </a:cubicBezTo>
                <a:cubicBezTo>
                  <a:pt x="4600" y="4401"/>
                  <a:pt x="4636" y="4268"/>
                  <a:pt x="4636" y="4132"/>
                </a:cubicBezTo>
                <a:lnTo>
                  <a:pt x="4636" y="772"/>
                </a:lnTo>
                <a:lnTo>
                  <a:pt x="4636" y="773"/>
                </a:lnTo>
                <a:lnTo>
                  <a:pt x="4636" y="773"/>
                </a:lnTo>
                <a:cubicBezTo>
                  <a:pt x="4636" y="637"/>
                  <a:pt x="4600" y="504"/>
                  <a:pt x="4532" y="386"/>
                </a:cubicBezTo>
                <a:cubicBezTo>
                  <a:pt x="4465" y="269"/>
                  <a:pt x="4367" y="171"/>
                  <a:pt x="4250" y="104"/>
                </a:cubicBezTo>
                <a:cubicBezTo>
                  <a:pt x="4132" y="36"/>
                  <a:pt x="3999" y="0"/>
                  <a:pt x="3863" y="0"/>
                </a:cubicBezTo>
                <a:lnTo>
                  <a:pt x="772" y="0"/>
                </a:lnTo>
              </a:path>
            </a:pathLst>
          </a:custGeom>
          <a:noFill/>
          <a:ln w="25560">
            <a:solidFill>
              <a:srgbClr val="385D8A"/>
            </a:solidFill>
            <a:miter/>
          </a:ln>
        </p:spPr>
        <p:style>
          <a:lnRef idx="0">
            <a:scrgbClr r="0" g="0" b="0"/>
          </a:lnRef>
          <a:fillRef idx="0">
            <a:scrgbClr r="0" g="0" b="0"/>
          </a:fillRef>
          <a:effectRef idx="0">
            <a:scrgbClr r="0" g="0" b="0"/>
          </a:effectRef>
          <a:fontRef idx="minor"/>
        </p:style>
      </p:sp>
      <p:pic>
        <p:nvPicPr>
          <p:cNvPr id="639" name="图片 638"/>
          <p:cNvPicPr/>
          <p:nvPr/>
        </p:nvPicPr>
        <p:blipFill>
          <a:blip r:embed="rId3"/>
          <a:stretch/>
        </p:blipFill>
        <p:spPr>
          <a:xfrm>
            <a:off x="5130720" y="2448000"/>
            <a:ext cx="3181320" cy="3133800"/>
          </a:xfrm>
          <a:prstGeom prst="rect">
            <a:avLst/>
          </a:prstGeom>
          <a:ln>
            <a:noFill/>
          </a:ln>
        </p:spPr>
      </p:pic>
      <p:sp>
        <p:nvSpPr>
          <p:cNvPr id="640" name="CustomShape 12"/>
          <p:cNvSpPr/>
          <p:nvPr/>
        </p:nvSpPr>
        <p:spPr>
          <a:xfrm>
            <a:off x="4953960" y="2581200"/>
            <a:ext cx="454680" cy="2770200"/>
          </a:xfrm>
          <a:custGeom>
            <a:avLst/>
            <a:gdLst/>
            <a:ahLst/>
            <a:cxn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txBody>
          <a:bodyPr vert="vert" lIns="90000" tIns="46800" rIns="90000" bIns="46800" anchor="t">
            <a:spAutoFit/>
          </a:bodyPr>
          <a:lstStyle/>
          <a:p>
            <a:pPr algn="ctr">
              <a:lnSpc>
                <a:spcPct val="100000"/>
              </a:lnSpc>
            </a:pPr>
            <a:r>
              <a:rPr lang="en-US" sz="1800" b="0" strike="noStrike" spc="-1">
                <a:solidFill>
                  <a:srgbClr val="000000"/>
                </a:solidFill>
                <a:latin typeface="Constantia"/>
              </a:rPr>
              <a:t>latitude</a:t>
            </a:r>
            <a:endParaRPr lang="en-US" sz="1800" b="0" strike="noStrike" spc="-1">
              <a:solidFill>
                <a:srgbClr val="000000"/>
              </a:solidFill>
              <a:latin typeface="Arial"/>
            </a:endParaRPr>
          </a:p>
        </p:txBody>
      </p:sp>
      <p:sp>
        <p:nvSpPr>
          <p:cNvPr id="641" name="CustomShape 13"/>
          <p:cNvSpPr/>
          <p:nvPr/>
        </p:nvSpPr>
        <p:spPr>
          <a:xfrm>
            <a:off x="5159520" y="5349960"/>
            <a:ext cx="3182760" cy="368280"/>
          </a:xfrm>
          <a:custGeom>
            <a:avLst/>
            <a:gdLst/>
            <a:ahLst/>
            <a:cxn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1800" b="0" strike="noStrike" spc="-1">
                <a:solidFill>
                  <a:srgbClr val="000000"/>
                </a:solidFill>
                <a:latin typeface="Constantia"/>
              </a:rPr>
              <a:t>longitude</a:t>
            </a:r>
            <a:endParaRPr lang="en-US" sz="1800" b="0" strike="noStrike" spc="-1">
              <a:solidFill>
                <a:srgbClr val="000000"/>
              </a:solidFill>
              <a:latin typeface="Arial"/>
            </a:endParaRPr>
          </a:p>
        </p:txBody>
      </p:sp>
      <p:sp>
        <p:nvSpPr>
          <p:cNvPr id="642" name="CustomShape 14"/>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pic>
        <p:nvPicPr>
          <p:cNvPr id="643" name="图片 642"/>
          <p:cNvPicPr/>
          <p:nvPr/>
        </p:nvPicPr>
        <p:blipFill>
          <a:blip r:embed="rId4"/>
          <a:stretch/>
        </p:blipFill>
        <p:spPr>
          <a:xfrm>
            <a:off x="1655640" y="2749680"/>
            <a:ext cx="2735280" cy="2506680"/>
          </a:xfrm>
          <a:prstGeom prst="rect">
            <a:avLst/>
          </a:prstGeom>
          <a:ln>
            <a:noFill/>
          </a:ln>
        </p:spPr>
      </p:pic>
      <p:sp>
        <p:nvSpPr>
          <p:cNvPr id="644" name="CustomShape 15"/>
          <p:cNvSpPr/>
          <p:nvPr/>
        </p:nvSpPr>
        <p:spPr>
          <a:xfrm>
            <a:off x="2088000" y="5261040"/>
            <a:ext cx="2474280" cy="6426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r>
              <a:rPr lang="es-ES" sz="1800" b="0" strike="noStrike" spc="-1" dirty="0">
                <a:solidFill>
                  <a:srgbClr val="000000"/>
                </a:solidFill>
                <a:latin typeface="Arial"/>
              </a:rPr>
              <a:t>Per-</a:t>
            </a:r>
            <a:r>
              <a:rPr lang="es-ES" sz="1800" b="0" strike="noStrike" spc="-1" dirty="0" err="1">
                <a:solidFill>
                  <a:srgbClr val="000000"/>
                </a:solidFill>
                <a:latin typeface="Arial"/>
              </a:rPr>
              <a:t>patch</a:t>
            </a:r>
            <a:r>
              <a:rPr lang="es-ES" sz="1800" b="0" strike="noStrike" spc="-1" dirty="0">
                <a:solidFill>
                  <a:srgbClr val="000000"/>
                </a:solidFill>
                <a:latin typeface="Arial"/>
              </a:rPr>
              <a:t> </a:t>
            </a:r>
            <a:r>
              <a:rPr lang="es-ES" sz="1800" b="0" strike="noStrike" spc="-1" dirty="0" err="1">
                <a:solidFill>
                  <a:srgbClr val="000000"/>
                </a:solidFill>
                <a:latin typeface="Arial"/>
              </a:rPr>
              <a:t>interpolation</a:t>
            </a:r>
            <a:endParaRPr lang="en-US" sz="1800" b="0" strike="noStrike" spc="-1" dirty="0">
              <a:solidFill>
                <a:srgbClr val="000000"/>
              </a:solidFill>
              <a:latin typeface="Arial"/>
            </a:endParaRPr>
          </a:p>
          <a:p>
            <a:r>
              <a:rPr lang="es-ES" sz="1800" b="0" strike="noStrike" spc="-1" dirty="0" err="1">
                <a:solidFill>
                  <a:srgbClr val="000000"/>
                </a:solidFill>
                <a:latin typeface="Arial"/>
              </a:rPr>
              <a:t>Phasor</a:t>
            </a:r>
            <a:r>
              <a:rPr lang="es-ES" sz="1800" b="0" strike="noStrike" spc="-1" dirty="0">
                <a:solidFill>
                  <a:srgbClr val="000000"/>
                </a:solidFill>
                <a:latin typeface="Arial"/>
              </a:rPr>
              <a:t> </a:t>
            </a:r>
            <a:r>
              <a:rPr lang="es-ES" sz="1800" b="0" strike="noStrike" spc="-1" dirty="0" err="1">
                <a:solidFill>
                  <a:srgbClr val="000000"/>
                </a:solidFill>
                <a:latin typeface="Arial"/>
              </a:rPr>
              <a:t>addition</a:t>
            </a:r>
            <a:endParaRPr lang="en-US" sz="1800" b="0" strike="noStrike" spc="-1" dirty="0">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8136"/>
    </mc:Choice>
    <mc:Fallback>
      <p:transition spd="slow" advTm="813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1"/>
          <p:cNvGrpSpPr/>
          <p:nvPr/>
        </p:nvGrpSpPr>
        <p:grpSpPr>
          <a:xfrm>
            <a:off x="1168200" y="1224000"/>
            <a:ext cx="7560000" cy="4464000"/>
            <a:chOff x="1168200" y="1224000"/>
            <a:chExt cx="7560000" cy="4464000"/>
          </a:xfrm>
        </p:grpSpPr>
        <p:pic>
          <p:nvPicPr>
            <p:cNvPr id="170" name="图片 169"/>
            <p:cNvPicPr/>
            <p:nvPr/>
          </p:nvPicPr>
          <p:blipFill>
            <a:blip r:embed="rId3"/>
            <a:stretch/>
          </p:blipFill>
          <p:spPr>
            <a:xfrm>
              <a:off x="1168200" y="1224000"/>
              <a:ext cx="7560000" cy="4464000"/>
            </a:xfrm>
            <a:prstGeom prst="rect">
              <a:avLst/>
            </a:prstGeom>
            <a:ln>
              <a:noFill/>
            </a:ln>
          </p:spPr>
        </p:pic>
      </p:grpSp>
      <p:sp>
        <p:nvSpPr>
          <p:cNvPr id="171" name="CustomShape 2"/>
          <p:cNvSpPr/>
          <p:nvPr/>
        </p:nvSpPr>
        <p:spPr>
          <a:xfrm>
            <a:off x="3799800" y="5688000"/>
            <a:ext cx="2230560" cy="3988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2000" b="0" strike="noStrike" spc="-1">
                <a:solidFill>
                  <a:srgbClr val="000000"/>
                </a:solidFill>
                <a:latin typeface="Constantia"/>
              </a:rPr>
              <a:t>Double Rainbow</a:t>
            </a:r>
            <a:endParaRPr lang="en-US" sz="2000" b="0" strike="noStrike" spc="-1">
              <a:solidFill>
                <a:srgbClr val="000000"/>
              </a:solidFill>
              <a:latin typeface="Arial"/>
            </a:endParaRPr>
          </a:p>
        </p:txBody>
      </p:sp>
      <p:sp>
        <p:nvSpPr>
          <p:cNvPr id="172" name="CustomShape 3"/>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p:txBody>
      </p:sp>
      <p:sp>
        <p:nvSpPr>
          <p:cNvPr id="173" name="CustomShape 4"/>
          <p:cNvSpPr/>
          <p:nvPr/>
        </p:nvSpPr>
        <p:spPr>
          <a:xfrm>
            <a:off x="7128000" y="5380920"/>
            <a:ext cx="1600200" cy="520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pPr>
            <a:r>
              <a:rPr lang="en-US" sz="1400" b="0" strike="noStrike" spc="-1">
                <a:solidFill>
                  <a:srgbClr val="FFFFFF"/>
                </a:solidFill>
                <a:latin typeface="Constantia"/>
              </a:rPr>
              <a:t>© Wojciech Jarosz</a:t>
            </a:r>
            <a:endParaRPr lang="en-US" sz="14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8774"/>
    </mc:Choice>
    <mc:Fallback>
      <p:transition spd="slow" advTm="877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799"/>
              </a:spcBef>
              <a:buClr>
                <a:srgbClr val="17375E"/>
              </a:buClr>
              <a:buSzPct val="75000"/>
              <a:buFont typeface="Wingdings" charset="2"/>
              <a:buChar char=""/>
            </a:pPr>
            <a:r>
              <a:rPr lang="en-US" sz="2800" b="0" strike="noStrike" spc="-1" dirty="0">
                <a:solidFill>
                  <a:srgbClr val="000000"/>
                </a:solidFill>
                <a:latin typeface="Constantia"/>
                <a:ea typeface="Droid Sans Fallback"/>
              </a:rPr>
              <a:t>Diffraction</a:t>
            </a:r>
            <a:endParaRPr lang="en-US" sz="2800" b="0" strike="noStrike" spc="-1" dirty="0">
              <a:solidFill>
                <a:srgbClr val="000000"/>
              </a:solidFill>
              <a:latin typeface="Arial"/>
            </a:endParaRPr>
          </a:p>
          <a:p>
            <a:pPr marL="741240" lvl="1" indent="-279360">
              <a:lnSpc>
                <a:spcPct val="100000"/>
              </a:lnSpc>
              <a:spcBef>
                <a:spcPts val="697"/>
              </a:spcBef>
            </a:pPr>
            <a:endParaRPr lang="en-US" sz="2800" b="0" strike="noStrike" spc="-1" dirty="0">
              <a:solidFill>
                <a:srgbClr val="000000"/>
              </a:solidFill>
              <a:latin typeface="Arial"/>
            </a:endParaRPr>
          </a:p>
        </p:txBody>
      </p:sp>
      <p:sp>
        <p:nvSpPr>
          <p:cNvPr id="646" name="CustomShape 2"/>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dirty="0">
                <a:solidFill>
                  <a:srgbClr val="4F81BD"/>
                </a:solidFill>
                <a:latin typeface="Arial"/>
              </a:rPr>
              <a:t>SCATTERING PROFILE </a:t>
            </a:r>
            <a:endParaRPr lang="en-US" sz="2800" b="0" strike="noStrike" spc="-1" dirty="0">
              <a:solidFill>
                <a:srgbClr val="000000"/>
              </a:solidFill>
              <a:latin typeface="Arial"/>
            </a:endParaRPr>
          </a:p>
          <a:p>
            <a:r>
              <a:rPr lang="en-US" sz="2800" b="1" strike="noStrike" spc="-1" dirty="0">
                <a:solidFill>
                  <a:srgbClr val="4F81BD"/>
                </a:solidFill>
                <a:latin typeface="Arial"/>
              </a:rPr>
              <a:t>SIMULATION</a:t>
            </a:r>
            <a:r>
              <a:rPr lang="en-US" sz="2400" b="1" strike="noStrike" spc="-1" dirty="0">
                <a:solidFill>
                  <a:srgbClr val="4F81BD"/>
                </a:solidFill>
                <a:latin typeface="Arial"/>
              </a:rPr>
              <a:t> </a:t>
            </a:r>
            <a:endParaRPr lang="en-US" sz="2400" b="0" strike="noStrike" spc="-1" dirty="0">
              <a:solidFill>
                <a:srgbClr val="000000"/>
              </a:solidFill>
              <a:latin typeface="Arial"/>
            </a:endParaRPr>
          </a:p>
        </p:txBody>
      </p:sp>
      <p:pic>
        <p:nvPicPr>
          <p:cNvPr id="647" name="图片 646"/>
          <p:cNvPicPr/>
          <p:nvPr/>
        </p:nvPicPr>
        <p:blipFill>
          <a:blip r:embed="rId2"/>
          <a:stretch/>
        </p:blipFill>
        <p:spPr>
          <a:xfrm>
            <a:off x="2700360" y="2565360"/>
            <a:ext cx="3137040" cy="2475000"/>
          </a:xfrm>
          <a:prstGeom prst="rect">
            <a:avLst/>
          </a:prstGeom>
          <a:ln>
            <a:noFill/>
          </a:ln>
        </p:spPr>
      </p:pic>
      <p:pic>
        <p:nvPicPr>
          <p:cNvPr id="648" name="图片 647"/>
          <p:cNvPicPr/>
          <p:nvPr/>
        </p:nvPicPr>
        <p:blipFill>
          <a:blip r:embed="rId2"/>
          <a:stretch/>
        </p:blipFill>
        <p:spPr>
          <a:xfrm>
            <a:off x="2448000" y="2367000"/>
            <a:ext cx="3387600" cy="26733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advTm="1767"/>
    </mc:Choice>
    <mc:Fallback>
      <p:transition spd="slow" advTm="176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799"/>
              </a:spcBef>
              <a:buClr>
                <a:srgbClr val="17375E"/>
              </a:buClr>
              <a:buSzPct val="75000"/>
              <a:buFont typeface="Wingdings" charset="2"/>
              <a:buChar char=""/>
            </a:pPr>
            <a:r>
              <a:rPr lang="en-US" sz="2800" b="0" strike="noStrike" spc="-1">
                <a:solidFill>
                  <a:srgbClr val="000000"/>
                </a:solidFill>
                <a:latin typeface="Constantia"/>
                <a:ea typeface="Droid Sans Fallback"/>
              </a:rPr>
              <a:t>Diffraction approximation</a:t>
            </a:r>
            <a:endParaRPr lang="en-US" sz="2800" b="0" strike="noStrike" spc="-1">
              <a:solidFill>
                <a:srgbClr val="000000"/>
              </a:solidFill>
              <a:latin typeface="Arial"/>
            </a:endParaRPr>
          </a:p>
          <a:p>
            <a:pPr marL="739440" lvl="1" indent="-279360">
              <a:lnSpc>
                <a:spcPct val="100000"/>
              </a:lnSpc>
              <a:spcBef>
                <a:spcPts val="697"/>
              </a:spcBef>
            </a:pPr>
            <a:endParaRPr lang="en-US" sz="2800" b="0" strike="noStrike" spc="-1">
              <a:solidFill>
                <a:srgbClr val="000000"/>
              </a:solidFill>
              <a:latin typeface="Arial"/>
            </a:endParaRPr>
          </a:p>
        </p:txBody>
      </p:sp>
      <p:sp>
        <p:nvSpPr>
          <p:cNvPr id="650" name="CustomShape 2"/>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pic>
        <p:nvPicPr>
          <p:cNvPr id="651" name="图片 650"/>
          <p:cNvPicPr/>
          <p:nvPr/>
        </p:nvPicPr>
        <p:blipFill>
          <a:blip r:embed="rId2"/>
          <a:stretch/>
        </p:blipFill>
        <p:spPr>
          <a:xfrm>
            <a:off x="2700360" y="2565360"/>
            <a:ext cx="3137040" cy="2475000"/>
          </a:xfrm>
          <a:prstGeom prst="rect">
            <a:avLst/>
          </a:prstGeom>
          <a:ln>
            <a:noFill/>
          </a:ln>
        </p:spPr>
      </p:pic>
      <p:pic>
        <p:nvPicPr>
          <p:cNvPr id="652" name="图片 651"/>
          <p:cNvPicPr/>
          <p:nvPr/>
        </p:nvPicPr>
        <p:blipFill>
          <a:blip r:embed="rId2"/>
          <a:stretch/>
        </p:blipFill>
        <p:spPr>
          <a:xfrm>
            <a:off x="2448000" y="2367000"/>
            <a:ext cx="3387600" cy="2673360"/>
          </a:xfrm>
          <a:prstGeom prst="rect">
            <a:avLst/>
          </a:prstGeom>
          <a:ln>
            <a:noFill/>
          </a:ln>
        </p:spPr>
      </p:pic>
      <p:pic>
        <p:nvPicPr>
          <p:cNvPr id="653" name="图片 652"/>
          <p:cNvPicPr/>
          <p:nvPr/>
        </p:nvPicPr>
        <p:blipFill>
          <a:blip r:embed="rId3">
            <a:lum bright="-40000" contrast="40000"/>
          </a:blip>
          <a:srcRect l="22792" r="25201" b="17087"/>
          <a:stretch/>
        </p:blipFill>
        <p:spPr>
          <a:xfrm>
            <a:off x="6146640" y="1728000"/>
            <a:ext cx="2724480" cy="3262320"/>
          </a:xfrm>
          <a:prstGeom prst="rect">
            <a:avLst/>
          </a:prstGeom>
          <a:ln>
            <a:noFill/>
          </a:ln>
        </p:spPr>
      </p:pic>
      <p:sp>
        <p:nvSpPr>
          <p:cNvPr id="654" name="CustomShape 3"/>
          <p:cNvSpPr/>
          <p:nvPr/>
        </p:nvSpPr>
        <p:spPr>
          <a:xfrm rot="20230800">
            <a:off x="7028280" y="3734640"/>
            <a:ext cx="1261440" cy="204480"/>
          </a:xfrm>
          <a:prstGeom prst="rect">
            <a:avLst/>
          </a:prstGeom>
          <a:noFill/>
          <a:ln w="19080">
            <a:solidFill>
              <a:srgbClr val="FF0000"/>
            </a:solidFill>
            <a:round/>
          </a:ln>
        </p:spPr>
        <p:style>
          <a:lnRef idx="0">
            <a:scrgbClr r="0" g="0" b="0"/>
          </a:lnRef>
          <a:fillRef idx="0">
            <a:scrgbClr r="0" g="0" b="0"/>
          </a:fillRef>
          <a:effectRef idx="0">
            <a:scrgbClr r="0" g="0" b="0"/>
          </a:effectRef>
          <a:fontRef idx="minor"/>
        </p:style>
      </p:sp>
      <p:sp>
        <p:nvSpPr>
          <p:cNvPr id="655" name="CustomShape 4"/>
          <p:cNvSpPr/>
          <p:nvPr/>
        </p:nvSpPr>
        <p:spPr>
          <a:xfrm rot="20224200">
            <a:off x="6717960" y="2379240"/>
            <a:ext cx="1351080" cy="323640"/>
          </a:xfrm>
          <a:prstGeom prst="rect">
            <a:avLst/>
          </a:prstGeom>
          <a:noFill/>
          <a:ln w="19080">
            <a:solidFill>
              <a:srgbClr val="FF0000"/>
            </a:solidFill>
            <a:round/>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advTm="672"/>
    </mc:Choice>
    <mc:Fallback>
      <p:transition spd="slow" advTm="67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CustomShape 1"/>
          <p:cNvSpPr/>
          <p:nvPr/>
        </p:nvSpPr>
        <p:spPr>
          <a:xfrm>
            <a:off x="1201680" y="1417680"/>
            <a:ext cx="7485120" cy="47084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36240" indent="-336240">
              <a:lnSpc>
                <a:spcPct val="100000"/>
              </a:lnSpc>
              <a:spcBef>
                <a:spcPts val="799"/>
              </a:spcBef>
              <a:buClr>
                <a:srgbClr val="17375E"/>
              </a:buClr>
              <a:buSzPct val="75000"/>
              <a:buFont typeface="Wingdings" charset="2"/>
              <a:buChar char=""/>
            </a:pPr>
            <a:r>
              <a:rPr lang="en-US" sz="2800" b="0" strike="noStrike" spc="-1" dirty="0">
                <a:solidFill>
                  <a:srgbClr val="000000"/>
                </a:solidFill>
                <a:latin typeface="Constantia"/>
                <a:ea typeface="Droid Sans Fallback"/>
              </a:rPr>
              <a:t>Diffraction approximation</a:t>
            </a:r>
            <a:endParaRPr lang="en-US" sz="2800" b="0" strike="noStrike" spc="-1" dirty="0">
              <a:solidFill>
                <a:srgbClr val="000000"/>
              </a:solidFill>
              <a:latin typeface="Arial"/>
            </a:endParaRPr>
          </a:p>
          <a:p>
            <a:pPr marL="736560" lvl="1" indent="-279360">
              <a:lnSpc>
                <a:spcPct val="100000"/>
              </a:lnSpc>
              <a:spcBef>
                <a:spcPts val="697"/>
              </a:spcBef>
              <a:buClr>
                <a:srgbClr val="000000"/>
              </a:buClr>
              <a:buFont typeface="Arial"/>
              <a:buChar char="–"/>
            </a:pPr>
            <a:r>
              <a:rPr lang="en-US" sz="2600" b="0" strike="noStrike" spc="-1" dirty="0">
                <a:solidFill>
                  <a:srgbClr val="000000"/>
                </a:solidFill>
                <a:latin typeface="Constantia"/>
                <a:ea typeface="Droid Sans Fallback"/>
              </a:rPr>
              <a:t>Smooth sharp transitions</a:t>
            </a:r>
            <a:endParaRPr lang="en-US" sz="2600" b="0" strike="noStrike" spc="-1" dirty="0">
              <a:solidFill>
                <a:srgbClr val="000000"/>
              </a:solidFill>
              <a:latin typeface="Arial"/>
            </a:endParaRPr>
          </a:p>
        </p:txBody>
      </p:sp>
      <p:pic>
        <p:nvPicPr>
          <p:cNvPr id="657" name="图片 656"/>
          <p:cNvPicPr/>
          <p:nvPr/>
        </p:nvPicPr>
        <p:blipFill>
          <a:blip r:embed="rId2"/>
          <a:stretch/>
        </p:blipFill>
        <p:spPr>
          <a:xfrm>
            <a:off x="1201680" y="5100480"/>
            <a:ext cx="7267680" cy="868680"/>
          </a:xfrm>
          <a:prstGeom prst="rect">
            <a:avLst/>
          </a:prstGeom>
          <a:ln>
            <a:noFill/>
          </a:ln>
        </p:spPr>
      </p:pic>
      <p:sp>
        <p:nvSpPr>
          <p:cNvPr id="658" name="CustomShape 2"/>
          <p:cNvSpPr/>
          <p:nvPr/>
        </p:nvSpPr>
        <p:spPr>
          <a:xfrm>
            <a:off x="725400" y="439560"/>
            <a:ext cx="8034480" cy="9471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2800" b="1" strike="noStrike" spc="-1">
                <a:solidFill>
                  <a:srgbClr val="4F81BD"/>
                </a:solidFill>
                <a:latin typeface="Arial"/>
              </a:rPr>
              <a:t>SCATTERING PROFILE </a:t>
            </a:r>
            <a:endParaRPr lang="en-US" sz="2800" b="0" strike="noStrike" spc="-1">
              <a:solidFill>
                <a:srgbClr val="000000"/>
              </a:solidFill>
              <a:latin typeface="Arial"/>
            </a:endParaRPr>
          </a:p>
          <a:p>
            <a:r>
              <a:rPr lang="en-US" sz="2800" b="1" strike="noStrike" spc="-1">
                <a:solidFill>
                  <a:srgbClr val="4F81BD"/>
                </a:solidFill>
                <a:latin typeface="Arial"/>
              </a:rPr>
              <a:t>SIMULATION</a:t>
            </a:r>
            <a:r>
              <a:rPr lang="en-US" sz="2400" b="1" strike="noStrike" spc="-1">
                <a:solidFill>
                  <a:srgbClr val="4F81BD"/>
                </a:solidFill>
                <a:latin typeface="Arial"/>
              </a:rPr>
              <a:t> </a:t>
            </a:r>
            <a:endParaRPr lang="en-US" sz="2400" b="0" strike="noStrike" spc="-1">
              <a:solidFill>
                <a:srgbClr val="000000"/>
              </a:solidFill>
              <a:latin typeface="Arial"/>
            </a:endParaRPr>
          </a:p>
        </p:txBody>
      </p:sp>
      <p:pic>
        <p:nvPicPr>
          <p:cNvPr id="659" name="图片 658"/>
          <p:cNvPicPr/>
          <p:nvPr/>
        </p:nvPicPr>
        <p:blipFill>
          <a:blip r:embed="rId3"/>
          <a:stretch/>
        </p:blipFill>
        <p:spPr>
          <a:xfrm>
            <a:off x="2700360" y="2565360"/>
            <a:ext cx="3137040" cy="2475000"/>
          </a:xfrm>
          <a:prstGeom prst="rect">
            <a:avLst/>
          </a:prstGeom>
          <a:ln>
            <a:noFill/>
          </a:ln>
        </p:spPr>
      </p:pic>
      <p:pic>
        <p:nvPicPr>
          <p:cNvPr id="660" name="图片 659"/>
          <p:cNvPicPr/>
          <p:nvPr/>
        </p:nvPicPr>
        <p:blipFill>
          <a:blip r:embed="rId3"/>
          <a:stretch/>
        </p:blipFill>
        <p:spPr>
          <a:xfrm>
            <a:off x="2448000" y="2367000"/>
            <a:ext cx="3387600" cy="2673360"/>
          </a:xfrm>
          <a:prstGeom prst="rect">
            <a:avLst/>
          </a:prstGeom>
          <a:ln>
            <a:noFill/>
          </a:ln>
        </p:spPr>
      </p:pic>
      <p:pic>
        <p:nvPicPr>
          <p:cNvPr id="661" name="图片 660"/>
          <p:cNvPicPr/>
          <p:nvPr/>
        </p:nvPicPr>
        <p:blipFill>
          <a:blip r:embed="rId4">
            <a:lum bright="-40000" contrast="40000"/>
          </a:blip>
          <a:srcRect l="22792" r="25201" b="17087"/>
          <a:stretch/>
        </p:blipFill>
        <p:spPr>
          <a:xfrm>
            <a:off x="6146640" y="1728000"/>
            <a:ext cx="2724480" cy="3262320"/>
          </a:xfrm>
          <a:prstGeom prst="rect">
            <a:avLst/>
          </a:prstGeom>
          <a:ln>
            <a:noFill/>
          </a:ln>
        </p:spPr>
      </p:pic>
      <p:sp>
        <p:nvSpPr>
          <p:cNvPr id="662" name="CustomShape 3"/>
          <p:cNvSpPr/>
          <p:nvPr/>
        </p:nvSpPr>
        <p:spPr>
          <a:xfrm rot="20230800">
            <a:off x="7046280" y="3764520"/>
            <a:ext cx="1261440" cy="204480"/>
          </a:xfrm>
          <a:prstGeom prst="rect">
            <a:avLst/>
          </a:prstGeom>
          <a:noFill/>
          <a:ln w="19080">
            <a:solidFill>
              <a:srgbClr val="FF0000"/>
            </a:solidFill>
            <a:round/>
          </a:ln>
        </p:spPr>
        <p:style>
          <a:lnRef idx="0">
            <a:scrgbClr r="0" g="0" b="0"/>
          </a:lnRef>
          <a:fillRef idx="0">
            <a:scrgbClr r="0" g="0" b="0"/>
          </a:fillRef>
          <a:effectRef idx="0">
            <a:scrgbClr r="0" g="0" b="0"/>
          </a:effectRef>
          <a:fontRef idx="minor"/>
        </p:style>
      </p:sp>
      <p:sp>
        <p:nvSpPr>
          <p:cNvPr id="663" name="CustomShape 4"/>
          <p:cNvSpPr/>
          <p:nvPr/>
        </p:nvSpPr>
        <p:spPr>
          <a:xfrm rot="20224200">
            <a:off x="6717960" y="2379240"/>
            <a:ext cx="1351080" cy="323640"/>
          </a:xfrm>
          <a:prstGeom prst="rect">
            <a:avLst/>
          </a:prstGeom>
          <a:noFill/>
          <a:ln w="19080">
            <a:solidFill>
              <a:srgbClr val="FF0000"/>
            </a:solidFill>
            <a:round/>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advTm="2295"/>
    </mc:Choice>
    <mc:Fallback>
      <p:transition spd="slow" advTm="229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CustomShape 1"/>
          <p:cNvSpPr/>
          <p:nvPr/>
        </p:nvSpPr>
        <p:spPr>
          <a:xfrm>
            <a:off x="-133200" y="-1440"/>
            <a:ext cx="9277200" cy="6858000"/>
          </a:xfrm>
          <a:prstGeom prst="rect">
            <a:avLst/>
          </a:prstGeom>
          <a:solidFill>
            <a:srgbClr val="FFFFFF"/>
          </a:solidFill>
          <a:ln w="25560">
            <a:solidFill>
              <a:srgbClr val="FFFFFF"/>
            </a:solidFill>
            <a:miter/>
          </a:ln>
        </p:spPr>
        <p:style>
          <a:lnRef idx="0">
            <a:scrgbClr r="0" g="0" b="0"/>
          </a:lnRef>
          <a:fillRef idx="0">
            <a:scrgbClr r="0" g="0" b="0"/>
          </a:fillRef>
          <a:effectRef idx="0">
            <a:scrgbClr r="0" g="0" b="0"/>
          </a:effectRef>
          <a:fontRef idx="minor"/>
        </p:style>
      </p:sp>
      <p:pic>
        <p:nvPicPr>
          <p:cNvPr id="665" name="图片 664"/>
          <p:cNvPicPr/>
          <p:nvPr/>
        </p:nvPicPr>
        <p:blipFill>
          <a:blip r:embed="rId2"/>
          <a:stretch/>
        </p:blipFill>
        <p:spPr>
          <a:xfrm>
            <a:off x="1838160" y="4235400"/>
            <a:ext cx="6419880" cy="2570040"/>
          </a:xfrm>
          <a:prstGeom prst="rect">
            <a:avLst/>
          </a:prstGeom>
          <a:ln>
            <a:noFill/>
          </a:ln>
        </p:spPr>
      </p:pic>
      <p:sp>
        <p:nvSpPr>
          <p:cNvPr id="666" name="CustomShape 2"/>
          <p:cNvSpPr/>
          <p:nvPr/>
        </p:nvSpPr>
        <p:spPr>
          <a:xfrm>
            <a:off x="158760" y="1417680"/>
            <a:ext cx="1704960" cy="3682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pPr>
            <a:r>
              <a:rPr lang="en-US" sz="1800" b="1" strike="noStrike" spc="-1" dirty="0">
                <a:solidFill>
                  <a:srgbClr val="7030A0"/>
                </a:solidFill>
                <a:latin typeface="Constantia"/>
              </a:rPr>
              <a:t>Dispersion</a:t>
            </a:r>
            <a:endParaRPr lang="en-US" sz="1800" b="0" strike="noStrike" spc="-1" dirty="0">
              <a:solidFill>
                <a:srgbClr val="000000"/>
              </a:solidFill>
              <a:latin typeface="Arial"/>
            </a:endParaRPr>
          </a:p>
        </p:txBody>
      </p:sp>
      <p:pic>
        <p:nvPicPr>
          <p:cNvPr id="667" name="图片 666"/>
          <p:cNvPicPr/>
          <p:nvPr/>
        </p:nvPicPr>
        <p:blipFill>
          <a:blip r:embed="rId3"/>
          <a:stretch/>
        </p:blipFill>
        <p:spPr>
          <a:xfrm>
            <a:off x="1971720" y="1179360"/>
            <a:ext cx="6448320" cy="3108600"/>
          </a:xfrm>
          <a:prstGeom prst="rect">
            <a:avLst/>
          </a:prstGeom>
          <a:ln>
            <a:noFill/>
          </a:ln>
        </p:spPr>
      </p:pic>
      <p:sp>
        <p:nvSpPr>
          <p:cNvPr id="668" name="CustomShape 3"/>
          <p:cNvSpPr/>
          <p:nvPr/>
        </p:nvSpPr>
        <p:spPr>
          <a:xfrm>
            <a:off x="4320" y="2010600"/>
            <a:ext cx="1895400" cy="3682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1800" b="0" strike="noStrike" spc="-1" dirty="0">
                <a:solidFill>
                  <a:srgbClr val="0070C0"/>
                </a:solidFill>
                <a:latin typeface="Constantia"/>
              </a:rPr>
              <a:t>+</a:t>
            </a:r>
            <a:r>
              <a:rPr lang="en-US" sz="1800" b="0" strike="noStrike" spc="-1" dirty="0">
                <a:solidFill>
                  <a:srgbClr val="000000"/>
                </a:solidFill>
                <a:latin typeface="Constantia"/>
              </a:rPr>
              <a:t> </a:t>
            </a:r>
            <a:r>
              <a:rPr lang="en-US" sz="1800" b="1" strike="noStrike" spc="-1" dirty="0">
                <a:solidFill>
                  <a:srgbClr val="0070C0"/>
                </a:solidFill>
                <a:latin typeface="Constantia"/>
              </a:rPr>
              <a:t>Interference</a:t>
            </a:r>
            <a:endParaRPr lang="en-US" sz="1800" b="0" strike="noStrike" spc="-1" dirty="0">
              <a:solidFill>
                <a:srgbClr val="000000"/>
              </a:solidFill>
              <a:latin typeface="Arial"/>
            </a:endParaRPr>
          </a:p>
        </p:txBody>
      </p:sp>
      <p:sp>
        <p:nvSpPr>
          <p:cNvPr id="669" name="CustomShape 4"/>
          <p:cNvSpPr/>
          <p:nvPr/>
        </p:nvSpPr>
        <p:spPr>
          <a:xfrm>
            <a:off x="61200" y="2825640"/>
            <a:ext cx="1838520" cy="3682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1800" b="0" strike="noStrike" spc="-1" dirty="0">
                <a:solidFill>
                  <a:srgbClr val="00B050"/>
                </a:solidFill>
                <a:latin typeface="Constantia"/>
              </a:rPr>
              <a:t>+ </a:t>
            </a:r>
            <a:r>
              <a:rPr lang="en-US" sz="1800" b="1" strike="noStrike" spc="-1" dirty="0">
                <a:solidFill>
                  <a:srgbClr val="00B050"/>
                </a:solidFill>
                <a:latin typeface="Constantia"/>
              </a:rPr>
              <a:t>Diffraction</a:t>
            </a:r>
            <a:endParaRPr lang="en-US" sz="1800" b="0" strike="noStrike" spc="-1" dirty="0">
              <a:solidFill>
                <a:srgbClr val="000000"/>
              </a:solidFill>
              <a:latin typeface="Arial"/>
            </a:endParaRPr>
          </a:p>
        </p:txBody>
      </p:sp>
      <p:sp>
        <p:nvSpPr>
          <p:cNvPr id="670" name="CustomShape 5"/>
          <p:cNvSpPr/>
          <p:nvPr/>
        </p:nvSpPr>
        <p:spPr>
          <a:xfrm>
            <a:off x="40320" y="3743280"/>
            <a:ext cx="1679760" cy="3682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1800" b="0" strike="noStrike" spc="-1" dirty="0">
                <a:solidFill>
                  <a:srgbClr val="FF0000"/>
                </a:solidFill>
                <a:latin typeface="Constantia"/>
              </a:rPr>
              <a:t> Lorenz-Mie</a:t>
            </a:r>
            <a:endParaRPr lang="en-US" sz="1800" b="0" strike="noStrike" spc="-1" dirty="0">
              <a:solidFill>
                <a:srgbClr val="000000"/>
              </a:solidFill>
              <a:latin typeface="Arial"/>
            </a:endParaRPr>
          </a:p>
        </p:txBody>
      </p:sp>
      <p:sp>
        <p:nvSpPr>
          <p:cNvPr id="671" name="CustomShape 6"/>
          <p:cNvSpPr/>
          <p:nvPr/>
        </p:nvSpPr>
        <p:spPr>
          <a:xfrm>
            <a:off x="76320" y="1231920"/>
            <a:ext cx="1761840" cy="3016080"/>
          </a:xfrm>
          <a:prstGeom prst="rect">
            <a:avLst/>
          </a:prstGeom>
          <a:noFill/>
          <a:ln w="25560">
            <a:solidFill>
              <a:srgbClr val="000000"/>
            </a:solidFill>
            <a:miter/>
          </a:ln>
        </p:spPr>
        <p:style>
          <a:lnRef idx="0">
            <a:scrgbClr r="0" g="0" b="0"/>
          </a:lnRef>
          <a:fillRef idx="0">
            <a:scrgbClr r="0" g="0" b="0"/>
          </a:fillRef>
          <a:effectRef idx="0">
            <a:scrgbClr r="0" g="0" b="0"/>
          </a:effectRef>
          <a:fontRef idx="minor"/>
        </p:style>
      </p:sp>
      <p:sp>
        <p:nvSpPr>
          <p:cNvPr id="672" name="CustomShape 7"/>
          <p:cNvSpPr/>
          <p:nvPr/>
        </p:nvSpPr>
        <p:spPr>
          <a:xfrm>
            <a:off x="133200" y="752400"/>
            <a:ext cx="1704960" cy="3988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000" b="0" strike="noStrike" spc="-1">
                <a:solidFill>
                  <a:srgbClr val="000000"/>
                </a:solidFill>
                <a:latin typeface="Constantia"/>
              </a:rPr>
              <a:t>Our Model</a:t>
            </a:r>
            <a:endParaRPr lang="en-US" sz="2000" b="0" strike="noStrike" spc="-1">
              <a:solidFill>
                <a:srgbClr val="000000"/>
              </a:solidFill>
              <a:latin typeface="Arial"/>
            </a:endParaRPr>
          </a:p>
        </p:txBody>
      </p:sp>
      <p:sp>
        <p:nvSpPr>
          <p:cNvPr id="673" name="CustomShape 8"/>
          <p:cNvSpPr/>
          <p:nvPr/>
        </p:nvSpPr>
        <p:spPr>
          <a:xfrm>
            <a:off x="8186760" y="6488280"/>
            <a:ext cx="957240" cy="3682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pPr>
            <a:r>
              <a:rPr lang="en-US" sz="1800" b="0" strike="noStrike" spc="-1">
                <a:solidFill>
                  <a:srgbClr val="000000"/>
                </a:solidFill>
                <a:latin typeface="Constantia"/>
              </a:rPr>
              <a:t>Angle</a:t>
            </a:r>
            <a:endParaRPr lang="en-US" sz="1800" b="0" strike="noStrike" spc="-1">
              <a:solidFill>
                <a:srgbClr val="000000"/>
              </a:solidFill>
              <a:latin typeface="Arial"/>
            </a:endParaRPr>
          </a:p>
        </p:txBody>
      </p:sp>
      <p:sp>
        <p:nvSpPr>
          <p:cNvPr id="674" name="CustomShape 9"/>
          <p:cNvSpPr/>
          <p:nvPr/>
        </p:nvSpPr>
        <p:spPr>
          <a:xfrm>
            <a:off x="1358280" y="4255920"/>
            <a:ext cx="454680" cy="22338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vert="vert" lIns="90000" tIns="46800" rIns="90000" bIns="46800" anchor="t">
            <a:spAutoFit/>
          </a:bodyPr>
          <a:lstStyle/>
          <a:p>
            <a:pPr algn="ctr">
              <a:lnSpc>
                <a:spcPct val="100000"/>
              </a:lnSpc>
            </a:pPr>
            <a:r>
              <a:rPr lang="en-US" sz="1800" b="0" strike="noStrike" spc="-1">
                <a:solidFill>
                  <a:srgbClr val="000000"/>
                </a:solidFill>
                <a:latin typeface="Constantia"/>
              </a:rPr>
              <a:t>Intensity</a:t>
            </a:r>
            <a:endParaRPr lang="en-US" sz="1800" b="0" strike="noStrike" spc="-1">
              <a:solidFill>
                <a:srgbClr val="000000"/>
              </a:solidFill>
              <a:latin typeface="Arial"/>
            </a:endParaRPr>
          </a:p>
        </p:txBody>
      </p:sp>
      <p:sp>
        <p:nvSpPr>
          <p:cNvPr id="675" name="CustomShape 10"/>
          <p:cNvSpPr/>
          <p:nvPr/>
        </p:nvSpPr>
        <p:spPr>
          <a:xfrm>
            <a:off x="1971720" y="549360"/>
            <a:ext cx="71722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OUR MODEL VS. LORENZ-MIE</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48833"/>
    </mc:Choice>
    <mc:Fallback>
      <p:transition spd="slow" advTm="4883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CustomShape 1"/>
          <p:cNvSpPr/>
          <p:nvPr/>
        </p:nvSpPr>
        <p:spPr>
          <a:xfrm>
            <a:off x="1201680" y="1231920"/>
            <a:ext cx="7942320" cy="5626080"/>
          </a:xfrm>
          <a:prstGeom prst="rect">
            <a:avLst/>
          </a:prstGeom>
          <a:solidFill>
            <a:srgbClr val="FFFFFF"/>
          </a:solidFill>
          <a:ln w="25560">
            <a:solidFill>
              <a:srgbClr val="FFFFFF"/>
            </a:solidFill>
            <a:miter/>
          </a:ln>
        </p:spPr>
        <p:style>
          <a:lnRef idx="0">
            <a:scrgbClr r="0" g="0" b="0"/>
          </a:lnRef>
          <a:fillRef idx="0">
            <a:scrgbClr r="0" g="0" b="0"/>
          </a:fillRef>
          <a:effectRef idx="0">
            <a:scrgbClr r="0" g="0" b="0"/>
          </a:effectRef>
          <a:fontRef idx="minor"/>
        </p:style>
      </p:sp>
      <p:sp>
        <p:nvSpPr>
          <p:cNvPr id="677" name="CustomShape 2"/>
          <p:cNvSpPr/>
          <p:nvPr/>
        </p:nvSpPr>
        <p:spPr>
          <a:xfrm>
            <a:off x="285840" y="1881360"/>
            <a:ext cx="2128680" cy="8254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marL="341280" indent="-341280">
              <a:lnSpc>
                <a:spcPct val="100000"/>
              </a:lnSpc>
              <a:buClr>
                <a:srgbClr val="000000"/>
              </a:buClr>
              <a:buFont typeface="StarSymbol"/>
              <a:buAutoNum type="alphaLcParenR"/>
            </a:pPr>
            <a:r>
              <a:rPr lang="en-US" sz="2400" b="0" strike="noStrike" spc="-1">
                <a:solidFill>
                  <a:srgbClr val="000000"/>
                </a:solidFill>
                <a:latin typeface="Times New Roman"/>
                <a:ea typeface="Times New Roman"/>
              </a:rPr>
              <a:t> Our model</a:t>
            </a:r>
            <a:endParaRPr lang="en-US" sz="2400" b="0" strike="noStrike" spc="-1">
              <a:solidFill>
                <a:srgbClr val="000000"/>
              </a:solidFill>
              <a:latin typeface="Arial"/>
            </a:endParaRPr>
          </a:p>
          <a:p>
            <a:pPr marL="341280" indent="-341280">
              <a:lnSpc>
                <a:spcPct val="100000"/>
              </a:lnSpc>
              <a:buClr>
                <a:srgbClr val="000000"/>
              </a:buClr>
              <a:buFont typeface="StarSymbol"/>
              <a:buAutoNum type="alphaLcParenR"/>
            </a:pPr>
            <a:r>
              <a:rPr lang="en-US" sz="2400" b="0" strike="noStrike" spc="-1">
                <a:solidFill>
                  <a:srgbClr val="000000"/>
                </a:solidFill>
                <a:latin typeface="Times New Roman"/>
                <a:ea typeface="Times New Roman"/>
              </a:rPr>
              <a:t> Lorenz-Mie</a:t>
            </a:r>
            <a:endParaRPr lang="en-US" sz="2400" b="0" strike="noStrike" spc="-1">
              <a:solidFill>
                <a:srgbClr val="000000"/>
              </a:solidFill>
              <a:latin typeface="Arial"/>
            </a:endParaRPr>
          </a:p>
        </p:txBody>
      </p:sp>
      <p:grpSp>
        <p:nvGrpSpPr>
          <p:cNvPr id="678" name="Group 3"/>
          <p:cNvGrpSpPr/>
          <p:nvPr/>
        </p:nvGrpSpPr>
        <p:grpSpPr>
          <a:xfrm>
            <a:off x="1769040" y="1288080"/>
            <a:ext cx="7302960" cy="5247000"/>
            <a:chOff x="1769040" y="1288080"/>
            <a:chExt cx="7302960" cy="5247000"/>
          </a:xfrm>
        </p:grpSpPr>
        <p:grpSp>
          <p:nvGrpSpPr>
            <p:cNvPr id="679" name="Group 4"/>
            <p:cNvGrpSpPr/>
            <p:nvPr/>
          </p:nvGrpSpPr>
          <p:grpSpPr>
            <a:xfrm>
              <a:off x="1769040" y="1288080"/>
              <a:ext cx="7302960" cy="5247000"/>
              <a:chOff x="1769040" y="1288080"/>
              <a:chExt cx="7302960" cy="5247000"/>
            </a:xfrm>
          </p:grpSpPr>
          <p:sp>
            <p:nvSpPr>
              <p:cNvPr id="680" name="CustomShape 5"/>
              <p:cNvSpPr/>
              <p:nvPr/>
            </p:nvSpPr>
            <p:spPr>
              <a:xfrm>
                <a:off x="2362320" y="6075360"/>
                <a:ext cx="321624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400" b="0" strike="noStrike" spc="-1">
                    <a:solidFill>
                      <a:srgbClr val="00B050"/>
                    </a:solidFill>
                    <a:latin typeface="Times New Roman"/>
                    <a:ea typeface="Times New Roman"/>
                  </a:rPr>
                  <a:t>Spherical (0.4mm)</a:t>
                </a:r>
                <a:endParaRPr lang="en-US" sz="2400" b="0" strike="noStrike" spc="-1">
                  <a:solidFill>
                    <a:srgbClr val="000000"/>
                  </a:solidFill>
                  <a:latin typeface="Arial"/>
                </a:endParaRPr>
              </a:p>
            </p:txBody>
          </p:sp>
          <p:sp>
            <p:nvSpPr>
              <p:cNvPr id="681" name="CustomShape 6"/>
              <p:cNvSpPr/>
              <p:nvPr/>
            </p:nvSpPr>
            <p:spPr>
              <a:xfrm>
                <a:off x="5727600" y="6075360"/>
                <a:ext cx="333216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400" b="0" strike="noStrike" spc="-1">
                    <a:solidFill>
                      <a:srgbClr val="FF0000"/>
                    </a:solidFill>
                    <a:latin typeface="Times New Roman"/>
                    <a:ea typeface="Times New Roman"/>
                  </a:rPr>
                  <a:t>Nonspherical (0.5mm)</a:t>
                </a:r>
                <a:endParaRPr lang="en-US" sz="2400" b="0" strike="noStrike" spc="-1">
                  <a:solidFill>
                    <a:srgbClr val="000000"/>
                  </a:solidFill>
                  <a:latin typeface="Arial"/>
                </a:endParaRPr>
              </a:p>
            </p:txBody>
          </p:sp>
          <p:sp>
            <p:nvSpPr>
              <p:cNvPr id="682" name="CustomShape 7"/>
              <p:cNvSpPr/>
              <p:nvPr/>
            </p:nvSpPr>
            <p:spPr>
              <a:xfrm>
                <a:off x="1769760" y="4714920"/>
                <a:ext cx="49320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a:solidFill>
                      <a:srgbClr val="000000"/>
                    </a:solidFill>
                    <a:latin typeface="Times New Roman"/>
                    <a:ea typeface="Times New Roman"/>
                  </a:rPr>
                  <a:t>(a) </a:t>
                </a:r>
                <a:endParaRPr lang="en-US" sz="1800" b="0" strike="noStrike" spc="-1">
                  <a:solidFill>
                    <a:srgbClr val="000000"/>
                  </a:solidFill>
                  <a:latin typeface="Arial"/>
                </a:endParaRPr>
              </a:p>
            </p:txBody>
          </p:sp>
          <p:sp>
            <p:nvSpPr>
              <p:cNvPr id="683" name="CustomShape 8"/>
              <p:cNvSpPr/>
              <p:nvPr/>
            </p:nvSpPr>
            <p:spPr>
              <a:xfrm>
                <a:off x="1769040" y="5349960"/>
                <a:ext cx="50544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a:solidFill>
                      <a:srgbClr val="000000"/>
                    </a:solidFill>
                    <a:latin typeface="Times New Roman"/>
                    <a:ea typeface="Times New Roman"/>
                  </a:rPr>
                  <a:t>(b) </a:t>
                </a:r>
                <a:endParaRPr lang="en-US" sz="1800" b="0" strike="noStrike" spc="-1">
                  <a:solidFill>
                    <a:srgbClr val="000000"/>
                  </a:solidFill>
                  <a:latin typeface="Arial"/>
                </a:endParaRPr>
              </a:p>
            </p:txBody>
          </p:sp>
          <p:grpSp>
            <p:nvGrpSpPr>
              <p:cNvPr id="684" name="Group 9"/>
              <p:cNvGrpSpPr/>
              <p:nvPr/>
            </p:nvGrpSpPr>
            <p:grpSpPr>
              <a:xfrm>
                <a:off x="2391120" y="1366920"/>
                <a:ext cx="810000" cy="635040"/>
                <a:chOff x="2391120" y="1366920"/>
                <a:chExt cx="810000" cy="635040"/>
              </a:xfrm>
            </p:grpSpPr>
            <p:sp>
              <p:nvSpPr>
                <p:cNvPr id="685" name="CustomShape 10"/>
                <p:cNvSpPr/>
                <p:nvPr/>
              </p:nvSpPr>
              <p:spPr>
                <a:xfrm>
                  <a:off x="2707920" y="1366920"/>
                  <a:ext cx="49320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a:solidFill>
                        <a:srgbClr val="FFFFFF"/>
                      </a:solidFill>
                      <a:latin typeface="Times New Roman"/>
                      <a:ea typeface="Times New Roman"/>
                    </a:rPr>
                    <a:t>(a) </a:t>
                  </a:r>
                  <a:endParaRPr lang="en-US" sz="1800" b="0" strike="noStrike" spc="-1">
                    <a:solidFill>
                      <a:srgbClr val="000000"/>
                    </a:solidFill>
                    <a:latin typeface="Arial"/>
                  </a:endParaRPr>
                </a:p>
              </p:txBody>
            </p:sp>
            <p:sp>
              <p:nvSpPr>
                <p:cNvPr id="686" name="CustomShape 11"/>
                <p:cNvSpPr/>
                <p:nvPr/>
              </p:nvSpPr>
              <p:spPr>
                <a:xfrm>
                  <a:off x="2391120" y="1633680"/>
                  <a:ext cx="50544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a:solidFill>
                        <a:srgbClr val="FFFFFF"/>
                      </a:solidFill>
                      <a:latin typeface="Times New Roman"/>
                      <a:ea typeface="Times New Roman"/>
                    </a:rPr>
                    <a:t>(b) </a:t>
                  </a:r>
                  <a:endParaRPr lang="en-US" sz="1800" b="0" strike="noStrike" spc="-1">
                    <a:solidFill>
                      <a:srgbClr val="000000"/>
                    </a:solidFill>
                    <a:latin typeface="Arial"/>
                  </a:endParaRPr>
                </a:p>
              </p:txBody>
            </p:sp>
          </p:grpSp>
          <p:grpSp>
            <p:nvGrpSpPr>
              <p:cNvPr id="687" name="Group 12"/>
              <p:cNvGrpSpPr/>
              <p:nvPr/>
            </p:nvGrpSpPr>
            <p:grpSpPr>
              <a:xfrm>
                <a:off x="5756760" y="1373040"/>
                <a:ext cx="810000" cy="635040"/>
                <a:chOff x="5756760" y="1373040"/>
                <a:chExt cx="810000" cy="635040"/>
              </a:xfrm>
            </p:grpSpPr>
            <p:sp>
              <p:nvSpPr>
                <p:cNvPr id="688" name="CustomShape 13"/>
                <p:cNvSpPr/>
                <p:nvPr/>
              </p:nvSpPr>
              <p:spPr>
                <a:xfrm>
                  <a:off x="6073560" y="1373040"/>
                  <a:ext cx="49320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a:solidFill>
                        <a:srgbClr val="FFFFFF"/>
                      </a:solidFill>
                      <a:latin typeface="Times New Roman"/>
                      <a:ea typeface="Times New Roman"/>
                    </a:rPr>
                    <a:t>(a) </a:t>
                  </a:r>
                  <a:endParaRPr lang="en-US" sz="1800" b="0" strike="noStrike" spc="-1">
                    <a:solidFill>
                      <a:srgbClr val="000000"/>
                    </a:solidFill>
                    <a:latin typeface="Arial"/>
                  </a:endParaRPr>
                </a:p>
              </p:txBody>
            </p:sp>
            <p:sp>
              <p:nvSpPr>
                <p:cNvPr id="689" name="CustomShape 14"/>
                <p:cNvSpPr/>
                <p:nvPr/>
              </p:nvSpPr>
              <p:spPr>
                <a:xfrm>
                  <a:off x="5756760" y="1639800"/>
                  <a:ext cx="50544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a:solidFill>
                        <a:srgbClr val="FFFFFF"/>
                      </a:solidFill>
                      <a:latin typeface="Times New Roman"/>
                      <a:ea typeface="Times New Roman"/>
                    </a:rPr>
                    <a:t>(b) </a:t>
                  </a:r>
                  <a:endParaRPr lang="en-US" sz="1800" b="0" strike="noStrike" spc="-1">
                    <a:solidFill>
                      <a:srgbClr val="000000"/>
                    </a:solidFill>
                    <a:latin typeface="Arial"/>
                  </a:endParaRPr>
                </a:p>
              </p:txBody>
            </p:sp>
          </p:grpSp>
          <p:pic>
            <p:nvPicPr>
              <p:cNvPr id="690" name="图片 689"/>
              <p:cNvPicPr/>
              <p:nvPr/>
            </p:nvPicPr>
            <p:blipFill>
              <a:blip r:embed="rId2"/>
              <a:srcRect l="60755"/>
              <a:stretch/>
            </p:blipFill>
            <p:spPr>
              <a:xfrm>
                <a:off x="2304000" y="1288080"/>
                <a:ext cx="6768000" cy="4763880"/>
              </a:xfrm>
              <a:prstGeom prst="rect">
                <a:avLst/>
              </a:prstGeom>
              <a:ln>
                <a:noFill/>
              </a:ln>
            </p:spPr>
          </p:pic>
          <p:sp>
            <p:nvSpPr>
              <p:cNvPr id="691" name="CustomShape 15"/>
              <p:cNvSpPr/>
              <p:nvPr/>
            </p:nvSpPr>
            <p:spPr>
              <a:xfrm>
                <a:off x="2705760" y="1366920"/>
                <a:ext cx="49320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r>
                  <a:rPr lang="en-US" sz="1800" b="0" strike="noStrike" spc="-1">
                    <a:solidFill>
                      <a:srgbClr val="FFFFFF"/>
                    </a:solidFill>
                    <a:latin typeface="Times New Roman"/>
                    <a:ea typeface="Times New Roman"/>
                  </a:rPr>
                  <a:t>(a) </a:t>
                </a:r>
                <a:endParaRPr lang="en-US" sz="1800" b="0" strike="noStrike" spc="-1">
                  <a:solidFill>
                    <a:srgbClr val="000000"/>
                  </a:solidFill>
                  <a:latin typeface="Arial"/>
                </a:endParaRPr>
              </a:p>
            </p:txBody>
          </p:sp>
          <p:sp>
            <p:nvSpPr>
              <p:cNvPr id="692" name="CustomShape 16"/>
              <p:cNvSpPr/>
              <p:nvPr/>
            </p:nvSpPr>
            <p:spPr>
              <a:xfrm>
                <a:off x="2417040" y="1785960"/>
                <a:ext cx="50544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a:solidFill>
                      <a:srgbClr val="FFFFFF"/>
                    </a:solidFill>
                    <a:latin typeface="Times New Roman"/>
                    <a:ea typeface="Times New Roman"/>
                  </a:rPr>
                  <a:t>(b) </a:t>
                </a:r>
                <a:endParaRPr lang="en-US" sz="1800" b="0" strike="noStrike" spc="-1">
                  <a:solidFill>
                    <a:srgbClr val="000000"/>
                  </a:solidFill>
                  <a:latin typeface="Arial"/>
                </a:endParaRPr>
              </a:p>
            </p:txBody>
          </p:sp>
          <p:sp>
            <p:nvSpPr>
              <p:cNvPr id="693" name="TextShape 17"/>
              <p:cNvSpPr txBox="1"/>
              <p:nvPr/>
            </p:nvSpPr>
            <p:spPr>
              <a:xfrm>
                <a:off x="6193080" y="1377000"/>
                <a:ext cx="502920" cy="387000"/>
              </a:xfrm>
              <a:prstGeom prst="rect">
                <a:avLst/>
              </a:prstGeom>
              <a:noFill/>
              <a:ln>
                <a:noFill/>
              </a:ln>
            </p:spPr>
            <p:txBody>
              <a:bodyPr lIns="90000" tIns="45000" rIns="90000" bIns="45000">
                <a:noAutofit/>
              </a:bodyPr>
              <a:lstStyle/>
              <a:p>
                <a:r>
                  <a:rPr lang="en-US" sz="1800" b="0" strike="noStrike" spc="-1">
                    <a:solidFill>
                      <a:srgbClr val="FFFFFF"/>
                    </a:solidFill>
                    <a:latin typeface="Times New Roman"/>
                    <a:ea typeface="Times New Roman"/>
                  </a:rPr>
                  <a:t>(a)</a:t>
                </a:r>
                <a:endParaRPr lang="en-US" sz="1800" b="0" strike="noStrike" spc="-1">
                  <a:solidFill>
                    <a:srgbClr val="000000"/>
                  </a:solidFill>
                  <a:latin typeface="Arial"/>
                </a:endParaRPr>
              </a:p>
            </p:txBody>
          </p:sp>
          <p:sp>
            <p:nvSpPr>
              <p:cNvPr id="694" name="CustomShape 18"/>
              <p:cNvSpPr/>
              <p:nvPr/>
            </p:nvSpPr>
            <p:spPr>
              <a:xfrm>
                <a:off x="5801040" y="1785960"/>
                <a:ext cx="505440" cy="3682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800" b="0" strike="noStrike" spc="-1">
                    <a:solidFill>
                      <a:srgbClr val="FFFFFF"/>
                    </a:solidFill>
                    <a:latin typeface="Times New Roman"/>
                    <a:ea typeface="Times New Roman"/>
                  </a:rPr>
                  <a:t>(b) </a:t>
                </a:r>
                <a:endParaRPr lang="en-US" sz="1800" b="0" strike="noStrike" spc="-1">
                  <a:solidFill>
                    <a:srgbClr val="000000"/>
                  </a:solidFill>
                  <a:latin typeface="Arial"/>
                </a:endParaRPr>
              </a:p>
            </p:txBody>
          </p:sp>
        </p:grpSp>
        <p:sp>
          <p:nvSpPr>
            <p:cNvPr id="695" name="Line 19"/>
            <p:cNvSpPr/>
            <p:nvPr/>
          </p:nvSpPr>
          <p:spPr>
            <a:xfrm>
              <a:off x="2414520" y="1409760"/>
              <a:ext cx="3157560" cy="3144600"/>
            </a:xfrm>
            <a:prstGeom prst="line">
              <a:avLst/>
            </a:prstGeom>
            <a:ln w="28440">
              <a:solidFill>
                <a:srgbClr val="FFFFFF"/>
              </a:solidFill>
              <a:miter/>
            </a:ln>
          </p:spPr>
          <p:style>
            <a:lnRef idx="0">
              <a:scrgbClr r="0" g="0" b="0"/>
            </a:lnRef>
            <a:fillRef idx="0">
              <a:scrgbClr r="0" g="0" b="0"/>
            </a:fillRef>
            <a:effectRef idx="0">
              <a:scrgbClr r="0" g="0" b="0"/>
            </a:effectRef>
            <a:fontRef idx="minor"/>
          </p:style>
        </p:sp>
        <p:sp>
          <p:nvSpPr>
            <p:cNvPr id="696" name="Line 20"/>
            <p:cNvSpPr/>
            <p:nvPr/>
          </p:nvSpPr>
          <p:spPr>
            <a:xfrm>
              <a:off x="5783400" y="1413000"/>
              <a:ext cx="3157560" cy="3144600"/>
            </a:xfrm>
            <a:prstGeom prst="line">
              <a:avLst/>
            </a:prstGeom>
            <a:ln w="28440">
              <a:solidFill>
                <a:srgbClr val="FFFFFF"/>
              </a:solidFill>
              <a:miter/>
            </a:ln>
          </p:spPr>
          <p:style>
            <a:lnRef idx="0">
              <a:scrgbClr r="0" g="0" b="0"/>
            </a:lnRef>
            <a:fillRef idx="0">
              <a:scrgbClr r="0" g="0" b="0"/>
            </a:fillRef>
            <a:effectRef idx="0">
              <a:scrgbClr r="0" g="0" b="0"/>
            </a:effectRef>
            <a:fontRef idx="minor"/>
          </p:style>
        </p:sp>
      </p:grpSp>
      <p:sp>
        <p:nvSpPr>
          <p:cNvPr id="697" name="CustomShape 21"/>
          <p:cNvSpPr/>
          <p:nvPr/>
        </p:nvSpPr>
        <p:spPr>
          <a:xfrm>
            <a:off x="1971720" y="549360"/>
            <a:ext cx="71722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OUR MODEL VS. LORENZ-MIE</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21279"/>
    </mc:Choice>
    <mc:Fallback>
      <p:transition spd="slow" advTm="21279"/>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CustomShape 1"/>
          <p:cNvSpPr/>
          <p:nvPr/>
        </p:nvSpPr>
        <p:spPr>
          <a:xfrm>
            <a:off x="1219320" y="4282920"/>
            <a:ext cx="393372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400" b="0" strike="noStrike" spc="-1">
                <a:solidFill>
                  <a:srgbClr val="00B050"/>
                </a:solidFill>
                <a:latin typeface="Times New Roman"/>
                <a:ea typeface="Times New Roman"/>
              </a:rPr>
              <a:t>Spherical (0.4mm)</a:t>
            </a:r>
            <a:endParaRPr lang="en-US" sz="2400" b="0" strike="noStrike" spc="-1">
              <a:solidFill>
                <a:srgbClr val="000000"/>
              </a:solidFill>
              <a:latin typeface="Arial"/>
            </a:endParaRPr>
          </a:p>
        </p:txBody>
      </p:sp>
      <p:sp>
        <p:nvSpPr>
          <p:cNvPr id="699" name="CustomShape 2"/>
          <p:cNvSpPr/>
          <p:nvPr/>
        </p:nvSpPr>
        <p:spPr>
          <a:xfrm>
            <a:off x="5153040" y="4282920"/>
            <a:ext cx="383868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400" b="0" strike="noStrike" spc="-1">
                <a:solidFill>
                  <a:srgbClr val="FF0000"/>
                </a:solidFill>
                <a:latin typeface="Times New Roman"/>
                <a:ea typeface="Times New Roman"/>
              </a:rPr>
              <a:t>Nonspherical (0.5mm)</a:t>
            </a:r>
            <a:endParaRPr lang="en-US" sz="2400" b="0" strike="noStrike" spc="-1">
              <a:solidFill>
                <a:srgbClr val="000000"/>
              </a:solidFill>
              <a:latin typeface="Arial"/>
            </a:endParaRPr>
          </a:p>
        </p:txBody>
      </p:sp>
      <p:sp>
        <p:nvSpPr>
          <p:cNvPr id="700" name="CustomShape 3"/>
          <p:cNvSpPr/>
          <p:nvPr/>
        </p:nvSpPr>
        <p:spPr>
          <a:xfrm>
            <a:off x="920880" y="4997520"/>
            <a:ext cx="8037360" cy="8254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marL="341280" indent="-341280" algn="ctr">
              <a:lnSpc>
                <a:spcPct val="100000"/>
              </a:lnSpc>
              <a:buClr>
                <a:srgbClr val="000000"/>
              </a:buClr>
              <a:buFont typeface="StarSymbol"/>
              <a:buAutoNum type="alphaLcParenR"/>
            </a:pPr>
            <a:r>
              <a:rPr lang="en-US" sz="2400" b="0" strike="noStrike" spc="-1">
                <a:solidFill>
                  <a:srgbClr val="000000"/>
                </a:solidFill>
                <a:latin typeface="Times New Roman"/>
                <a:ea typeface="Times New Roman"/>
              </a:rPr>
              <a:t> Our model</a:t>
            </a:r>
            <a:endParaRPr lang="en-US" sz="2400" b="0" strike="noStrike" spc="-1">
              <a:solidFill>
                <a:srgbClr val="000000"/>
              </a:solidFill>
              <a:latin typeface="Arial"/>
            </a:endParaRPr>
          </a:p>
          <a:p>
            <a:pPr marL="341280" indent="-341280" algn="ctr">
              <a:lnSpc>
                <a:spcPct val="100000"/>
              </a:lnSpc>
              <a:buClr>
                <a:srgbClr val="000000"/>
              </a:buClr>
              <a:buFont typeface="StarSymbol"/>
              <a:buAutoNum type="alphaLcParenR"/>
            </a:pPr>
            <a:r>
              <a:rPr lang="en-US" sz="2400" b="0" strike="noStrike" spc="-1">
                <a:solidFill>
                  <a:srgbClr val="000000"/>
                </a:solidFill>
                <a:latin typeface="Times New Roman"/>
                <a:ea typeface="Times New Roman"/>
              </a:rPr>
              <a:t> Lorenz-Mie</a:t>
            </a:r>
            <a:endParaRPr lang="en-US" sz="2400" b="0" strike="noStrike" spc="-1">
              <a:solidFill>
                <a:srgbClr val="000000"/>
              </a:solidFill>
              <a:latin typeface="Arial"/>
            </a:endParaRPr>
          </a:p>
        </p:txBody>
      </p:sp>
      <p:grpSp>
        <p:nvGrpSpPr>
          <p:cNvPr id="701" name="Group 4"/>
          <p:cNvGrpSpPr/>
          <p:nvPr/>
        </p:nvGrpSpPr>
        <p:grpSpPr>
          <a:xfrm>
            <a:off x="904320" y="1153800"/>
            <a:ext cx="8074080" cy="3027600"/>
            <a:chOff x="904320" y="1153800"/>
            <a:chExt cx="8074080" cy="3027600"/>
          </a:xfrm>
        </p:grpSpPr>
        <p:grpSp>
          <p:nvGrpSpPr>
            <p:cNvPr id="702" name="Group 5"/>
            <p:cNvGrpSpPr/>
            <p:nvPr/>
          </p:nvGrpSpPr>
          <p:grpSpPr>
            <a:xfrm>
              <a:off x="904320" y="1519560"/>
              <a:ext cx="8074080" cy="2661840"/>
              <a:chOff x="904320" y="1519560"/>
              <a:chExt cx="8074080" cy="2661840"/>
            </a:xfrm>
          </p:grpSpPr>
          <p:pic>
            <p:nvPicPr>
              <p:cNvPr id="703" name="图片 702"/>
              <p:cNvPicPr/>
              <p:nvPr/>
            </p:nvPicPr>
            <p:blipFill>
              <a:blip r:embed="rId2"/>
              <a:stretch/>
            </p:blipFill>
            <p:spPr>
              <a:xfrm rot="16188600">
                <a:off x="1615320" y="832320"/>
                <a:ext cx="2635200" cy="4048920"/>
              </a:xfrm>
              <a:prstGeom prst="rect">
                <a:avLst/>
              </a:prstGeom>
              <a:ln>
                <a:noFill/>
              </a:ln>
            </p:spPr>
          </p:pic>
          <p:pic>
            <p:nvPicPr>
              <p:cNvPr id="704" name="图片 703"/>
              <p:cNvPicPr/>
              <p:nvPr/>
            </p:nvPicPr>
            <p:blipFill>
              <a:blip r:embed="rId3"/>
              <a:stretch/>
            </p:blipFill>
            <p:spPr>
              <a:xfrm rot="16188600">
                <a:off x="5648040" y="835560"/>
                <a:ext cx="2635200" cy="4016520"/>
              </a:xfrm>
              <a:prstGeom prst="rect">
                <a:avLst/>
              </a:prstGeom>
              <a:ln>
                <a:noFill/>
              </a:ln>
            </p:spPr>
          </p:pic>
        </p:grpSp>
        <p:sp>
          <p:nvSpPr>
            <p:cNvPr id="705" name="Line 6"/>
            <p:cNvSpPr/>
            <p:nvPr/>
          </p:nvSpPr>
          <p:spPr>
            <a:xfrm>
              <a:off x="2958840" y="1167120"/>
              <a:ext cx="7200" cy="2186280"/>
            </a:xfrm>
            <a:prstGeom prst="line">
              <a:avLst/>
            </a:prstGeom>
            <a:ln w="28440">
              <a:solidFill>
                <a:srgbClr val="FFFFFF"/>
              </a:solidFill>
              <a:miter/>
            </a:ln>
          </p:spPr>
          <p:style>
            <a:lnRef idx="0">
              <a:scrgbClr r="0" g="0" b="0"/>
            </a:lnRef>
            <a:fillRef idx="0">
              <a:scrgbClr r="0" g="0" b="0"/>
            </a:fillRef>
            <a:effectRef idx="0">
              <a:scrgbClr r="0" g="0" b="0"/>
            </a:effectRef>
            <a:fontRef idx="minor"/>
          </p:style>
        </p:sp>
        <p:sp>
          <p:nvSpPr>
            <p:cNvPr id="706" name="Line 7"/>
            <p:cNvSpPr/>
            <p:nvPr/>
          </p:nvSpPr>
          <p:spPr>
            <a:xfrm>
              <a:off x="6968160" y="1153800"/>
              <a:ext cx="7200" cy="2186280"/>
            </a:xfrm>
            <a:prstGeom prst="line">
              <a:avLst/>
            </a:prstGeom>
            <a:ln w="28440">
              <a:solidFill>
                <a:srgbClr val="FFFFFF"/>
              </a:solidFill>
              <a:miter/>
            </a:ln>
          </p:spPr>
          <p:style>
            <a:lnRef idx="0">
              <a:scrgbClr r="0" g="0" b="0"/>
            </a:lnRef>
            <a:fillRef idx="0">
              <a:scrgbClr r="0" g="0" b="0"/>
            </a:fillRef>
            <a:effectRef idx="0">
              <a:scrgbClr r="0" g="0" b="0"/>
            </a:effectRef>
            <a:fontRef idx="minor"/>
          </p:style>
        </p:sp>
      </p:grpSp>
      <p:sp>
        <p:nvSpPr>
          <p:cNvPr id="707" name="CustomShape 8"/>
          <p:cNvSpPr/>
          <p:nvPr/>
        </p:nvSpPr>
        <p:spPr>
          <a:xfrm>
            <a:off x="1971720" y="549360"/>
            <a:ext cx="71722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OUR MODEL VS. LORENZ-MIE</a:t>
            </a:r>
            <a:endParaRPr lang="en-US" sz="3200" b="0" strike="noStrike" spc="-1">
              <a:solidFill>
                <a:srgbClr val="000000"/>
              </a:solidFill>
              <a:latin typeface="Arial"/>
            </a:endParaRPr>
          </a:p>
        </p:txBody>
      </p:sp>
      <p:sp>
        <p:nvSpPr>
          <p:cNvPr id="708" name="TextShape 9"/>
          <p:cNvSpPr txBox="1"/>
          <p:nvPr/>
        </p:nvSpPr>
        <p:spPr>
          <a:xfrm>
            <a:off x="4392000" y="1584000"/>
            <a:ext cx="503640" cy="365040"/>
          </a:xfrm>
          <a:prstGeom prst="rect">
            <a:avLst/>
          </a:prstGeom>
          <a:noFill/>
          <a:ln>
            <a:noFill/>
          </a:ln>
        </p:spPr>
        <p:txBody>
          <a:bodyPr lIns="90000" tIns="45000" rIns="90000" bIns="45000">
            <a:noAutofit/>
          </a:bodyPr>
          <a:lstStyle/>
          <a:p>
            <a:r>
              <a:rPr lang="en-US" sz="1800" b="0" strike="noStrike" spc="-1">
                <a:solidFill>
                  <a:srgbClr val="FFFFFF"/>
                </a:solidFill>
                <a:latin typeface="Times New Roman"/>
                <a:ea typeface="Times New Roman"/>
              </a:rPr>
              <a:t>(b) </a:t>
            </a:r>
            <a:endParaRPr lang="en-US" sz="1800" b="0" strike="noStrike" spc="-1">
              <a:solidFill>
                <a:srgbClr val="000000"/>
              </a:solidFill>
              <a:latin typeface="Arial"/>
            </a:endParaRPr>
          </a:p>
        </p:txBody>
      </p:sp>
      <p:sp>
        <p:nvSpPr>
          <p:cNvPr id="709" name="TextShape 10"/>
          <p:cNvSpPr txBox="1"/>
          <p:nvPr/>
        </p:nvSpPr>
        <p:spPr>
          <a:xfrm>
            <a:off x="8424000" y="1584000"/>
            <a:ext cx="503640" cy="365040"/>
          </a:xfrm>
          <a:prstGeom prst="rect">
            <a:avLst/>
          </a:prstGeom>
          <a:noFill/>
          <a:ln>
            <a:noFill/>
          </a:ln>
        </p:spPr>
        <p:txBody>
          <a:bodyPr lIns="90000" tIns="45000" rIns="90000" bIns="45000">
            <a:noAutofit/>
          </a:bodyPr>
          <a:lstStyle/>
          <a:p>
            <a:r>
              <a:rPr lang="en-US" sz="1800" b="0" strike="noStrike" spc="-1">
                <a:solidFill>
                  <a:srgbClr val="FFFFFF"/>
                </a:solidFill>
                <a:latin typeface="Times New Roman"/>
                <a:ea typeface="Times New Roman"/>
              </a:rPr>
              <a:t>(b) </a:t>
            </a:r>
            <a:endParaRPr lang="en-US" sz="1800" b="0" strike="noStrike" spc="-1">
              <a:solidFill>
                <a:srgbClr val="000000"/>
              </a:solidFill>
              <a:latin typeface="Arial"/>
            </a:endParaRPr>
          </a:p>
        </p:txBody>
      </p:sp>
      <p:sp>
        <p:nvSpPr>
          <p:cNvPr id="710" name="TextShape 11"/>
          <p:cNvSpPr txBox="1"/>
          <p:nvPr/>
        </p:nvSpPr>
        <p:spPr>
          <a:xfrm>
            <a:off x="5040000" y="1584000"/>
            <a:ext cx="503640" cy="365040"/>
          </a:xfrm>
          <a:prstGeom prst="rect">
            <a:avLst/>
          </a:prstGeom>
          <a:noFill/>
          <a:ln>
            <a:noFill/>
          </a:ln>
        </p:spPr>
        <p:txBody>
          <a:bodyPr lIns="90000" tIns="45000" rIns="90000" bIns="45000">
            <a:noAutofit/>
          </a:bodyPr>
          <a:lstStyle/>
          <a:p>
            <a:r>
              <a:rPr lang="en-US" sz="1800" b="0" strike="noStrike" spc="-1">
                <a:solidFill>
                  <a:srgbClr val="FFFFFF"/>
                </a:solidFill>
                <a:latin typeface="Times New Roman"/>
                <a:ea typeface="Times New Roman"/>
              </a:rPr>
              <a:t>(a) </a:t>
            </a:r>
            <a:endParaRPr lang="en-US" sz="1800" b="0" strike="noStrike" spc="-1">
              <a:solidFill>
                <a:srgbClr val="000000"/>
              </a:solidFill>
              <a:latin typeface="Arial"/>
            </a:endParaRPr>
          </a:p>
        </p:txBody>
      </p:sp>
      <p:sp>
        <p:nvSpPr>
          <p:cNvPr id="711" name="TextShape 12"/>
          <p:cNvSpPr txBox="1"/>
          <p:nvPr/>
        </p:nvSpPr>
        <p:spPr>
          <a:xfrm>
            <a:off x="936360" y="1584000"/>
            <a:ext cx="503640" cy="365040"/>
          </a:xfrm>
          <a:prstGeom prst="rect">
            <a:avLst/>
          </a:prstGeom>
          <a:noFill/>
          <a:ln>
            <a:noFill/>
          </a:ln>
        </p:spPr>
        <p:txBody>
          <a:bodyPr lIns="90000" tIns="45000" rIns="90000" bIns="45000">
            <a:noAutofit/>
          </a:bodyPr>
          <a:lstStyle/>
          <a:p>
            <a:r>
              <a:rPr lang="en-US" sz="1800" b="0" strike="noStrike" spc="-1">
                <a:solidFill>
                  <a:srgbClr val="FFFFFF"/>
                </a:solidFill>
                <a:latin typeface="Times New Roman"/>
                <a:ea typeface="Times New Roman"/>
              </a:rPr>
              <a:t>(a) </a:t>
            </a:r>
            <a:endParaRPr lang="en-US" sz="18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974"/>
    </mc:Choice>
    <mc:Fallback>
      <p:transition spd="slow" advTm="1974"/>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2" name="图片 711"/>
          <p:cNvPicPr/>
          <p:nvPr/>
        </p:nvPicPr>
        <p:blipFill>
          <a:blip r:embed="rId2"/>
          <a:srcRect l="27829" t="1357" r="34455" b="2175"/>
          <a:stretch/>
        </p:blipFill>
        <p:spPr>
          <a:xfrm>
            <a:off x="1728000" y="1422000"/>
            <a:ext cx="6073560" cy="3978000"/>
          </a:xfrm>
          <a:prstGeom prst="rect">
            <a:avLst/>
          </a:prstGeom>
          <a:ln>
            <a:noFill/>
          </a:ln>
        </p:spPr>
      </p:pic>
      <p:sp>
        <p:nvSpPr>
          <p:cNvPr id="713" name="CustomShape 1"/>
          <p:cNvSpPr/>
          <p:nvPr/>
        </p:nvSpPr>
        <p:spPr>
          <a:xfrm>
            <a:off x="6984000" y="5292000"/>
            <a:ext cx="144468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pPr>
            <a:r>
              <a:rPr lang="en-US" sz="1400" b="0" strike="noStrike" spc="-1">
                <a:solidFill>
                  <a:srgbClr val="FFFFFF"/>
                </a:solidFill>
                <a:latin typeface="Constantia"/>
              </a:rPr>
              <a:t>© Karl Kaiser</a:t>
            </a:r>
            <a:endParaRPr lang="en-US" sz="1400" b="0" strike="noStrike" spc="-1">
              <a:solidFill>
                <a:srgbClr val="000000"/>
              </a:solidFill>
              <a:latin typeface="Arial"/>
            </a:endParaRPr>
          </a:p>
        </p:txBody>
      </p:sp>
      <p:sp>
        <p:nvSpPr>
          <p:cNvPr id="714"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MATCHING PHOTOGRAPHS</a:t>
            </a:r>
            <a:endParaRPr lang="en-US" sz="3200" b="0" strike="noStrike" spc="-1">
              <a:solidFill>
                <a:srgbClr val="000000"/>
              </a:solidFill>
              <a:latin typeface="Arial"/>
            </a:endParaRPr>
          </a:p>
        </p:txBody>
      </p:sp>
      <p:sp>
        <p:nvSpPr>
          <p:cNvPr id="715" name="CustomShape 3"/>
          <p:cNvSpPr/>
          <p:nvPr/>
        </p:nvSpPr>
        <p:spPr>
          <a:xfrm>
            <a:off x="936000" y="5679720"/>
            <a:ext cx="7977240" cy="368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1800" b="0" strike="noStrike" spc="-1">
                <a:solidFill>
                  <a:srgbClr val="000000"/>
                </a:solidFill>
                <a:latin typeface="Times New Roman"/>
                <a:ea typeface="Times New Roman"/>
              </a:rPr>
              <a:t>Double Rainbow</a:t>
            </a:r>
            <a:endParaRPr lang="en-US" sz="18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7083"/>
    </mc:Choice>
    <mc:Fallback>
      <p:transition spd="slow" advTm="1708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 name="图片 715"/>
          <p:cNvPicPr/>
          <p:nvPr/>
        </p:nvPicPr>
        <p:blipFill>
          <a:blip r:embed="rId2"/>
          <a:stretch/>
        </p:blipFill>
        <p:spPr>
          <a:xfrm>
            <a:off x="2553480" y="1260000"/>
            <a:ext cx="4682520" cy="4373280"/>
          </a:xfrm>
          <a:prstGeom prst="rect">
            <a:avLst/>
          </a:prstGeom>
          <a:ln>
            <a:noFill/>
          </a:ln>
        </p:spPr>
      </p:pic>
      <p:sp>
        <p:nvSpPr>
          <p:cNvPr id="717" name="CustomShape 1"/>
          <p:cNvSpPr/>
          <p:nvPr/>
        </p:nvSpPr>
        <p:spPr>
          <a:xfrm>
            <a:off x="6007320" y="5290200"/>
            <a:ext cx="144468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pPr>
            <a:r>
              <a:rPr lang="en-US" sz="1400" b="0" strike="noStrike" spc="-1">
                <a:solidFill>
                  <a:srgbClr val="FFFFFF"/>
                </a:solidFill>
                <a:latin typeface="Constantia"/>
              </a:rPr>
              <a:t>© Les Cowley</a:t>
            </a:r>
            <a:endParaRPr lang="en-US" sz="1400" b="0" strike="noStrike" spc="-1">
              <a:solidFill>
                <a:srgbClr val="000000"/>
              </a:solidFill>
              <a:latin typeface="Arial"/>
            </a:endParaRPr>
          </a:p>
        </p:txBody>
      </p:sp>
      <p:sp>
        <p:nvSpPr>
          <p:cNvPr id="718"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MATCHING PHOTOGRAPHS</a:t>
            </a:r>
            <a:endParaRPr lang="en-US" sz="3200" b="0" strike="noStrike" spc="-1">
              <a:solidFill>
                <a:srgbClr val="000000"/>
              </a:solidFill>
              <a:latin typeface="Arial"/>
            </a:endParaRPr>
          </a:p>
        </p:txBody>
      </p:sp>
      <p:sp>
        <p:nvSpPr>
          <p:cNvPr id="719" name="CustomShape 3"/>
          <p:cNvSpPr/>
          <p:nvPr/>
        </p:nvSpPr>
        <p:spPr>
          <a:xfrm>
            <a:off x="936000" y="5679720"/>
            <a:ext cx="7977240" cy="368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1800" b="0" strike="noStrike" spc="-1">
                <a:solidFill>
                  <a:srgbClr val="000000"/>
                </a:solidFill>
                <a:latin typeface="Times New Roman"/>
                <a:ea typeface="Times New Roman"/>
              </a:rPr>
              <a:t>Double Rainbow / Alexander Dark Band</a:t>
            </a:r>
            <a:endParaRPr lang="en-US" sz="18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5504"/>
    </mc:Choice>
    <mc:Fallback>
      <p:transition spd="slow" advTm="550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 name="图片 719"/>
          <p:cNvPicPr/>
          <p:nvPr/>
        </p:nvPicPr>
        <p:blipFill>
          <a:blip r:embed="rId2"/>
          <a:stretch/>
        </p:blipFill>
        <p:spPr>
          <a:xfrm>
            <a:off x="1846800" y="1173240"/>
            <a:ext cx="5913360" cy="4442760"/>
          </a:xfrm>
          <a:prstGeom prst="rect">
            <a:avLst/>
          </a:prstGeom>
          <a:ln>
            <a:noFill/>
          </a:ln>
        </p:spPr>
      </p:pic>
      <p:sp>
        <p:nvSpPr>
          <p:cNvPr id="721" name="CustomShape 1"/>
          <p:cNvSpPr/>
          <p:nvPr/>
        </p:nvSpPr>
        <p:spPr>
          <a:xfrm>
            <a:off x="6475320" y="5256000"/>
            <a:ext cx="1444680" cy="520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pPr>
            <a:r>
              <a:rPr lang="en-US" sz="1400" b="0" strike="noStrike" spc="-1">
                <a:solidFill>
                  <a:srgbClr val="FFFFFF"/>
                </a:solidFill>
                <a:latin typeface="Constantia"/>
              </a:rPr>
              <a:t>© Philip Laven</a:t>
            </a:r>
            <a:endParaRPr lang="en-US" sz="1400" b="0" strike="noStrike" spc="-1">
              <a:solidFill>
                <a:srgbClr val="000000"/>
              </a:solidFill>
              <a:latin typeface="Arial"/>
            </a:endParaRPr>
          </a:p>
        </p:txBody>
      </p:sp>
      <p:sp>
        <p:nvSpPr>
          <p:cNvPr id="722"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MATCHING PHOTOGRAPHS</a:t>
            </a:r>
            <a:endParaRPr lang="en-US" sz="3200" b="0" strike="noStrike" spc="-1">
              <a:solidFill>
                <a:srgbClr val="000000"/>
              </a:solidFill>
              <a:latin typeface="Arial"/>
            </a:endParaRPr>
          </a:p>
        </p:txBody>
      </p:sp>
      <p:sp>
        <p:nvSpPr>
          <p:cNvPr id="723" name="CustomShape 3"/>
          <p:cNvSpPr/>
          <p:nvPr/>
        </p:nvSpPr>
        <p:spPr>
          <a:xfrm>
            <a:off x="936000" y="5679720"/>
            <a:ext cx="7977240" cy="368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1800" b="0" strike="noStrike" spc="-1">
                <a:solidFill>
                  <a:srgbClr val="000000"/>
                </a:solidFill>
                <a:latin typeface="Times New Roman"/>
                <a:ea typeface="Times New Roman"/>
              </a:rPr>
              <a:t>Double Rainbow with Supernumerary Arcs</a:t>
            </a:r>
            <a:endParaRPr lang="en-US" sz="18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8478"/>
    </mc:Choice>
    <mc:Fallback>
      <p:transition spd="slow" advTm="8478"/>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4" name="图片 723"/>
          <p:cNvPicPr/>
          <p:nvPr/>
        </p:nvPicPr>
        <p:blipFill>
          <a:blip r:embed="rId2"/>
          <a:srcRect r="15146"/>
          <a:stretch/>
        </p:blipFill>
        <p:spPr>
          <a:xfrm>
            <a:off x="1944000" y="1224000"/>
            <a:ext cx="5256000" cy="4505760"/>
          </a:xfrm>
          <a:prstGeom prst="rect">
            <a:avLst/>
          </a:prstGeom>
          <a:ln>
            <a:noFill/>
          </a:ln>
        </p:spPr>
      </p:pic>
      <p:sp>
        <p:nvSpPr>
          <p:cNvPr id="725" name="CustomShape 1"/>
          <p:cNvSpPr/>
          <p:nvPr/>
        </p:nvSpPr>
        <p:spPr>
          <a:xfrm>
            <a:off x="5921640" y="5378400"/>
            <a:ext cx="1444680" cy="5202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nSpc>
                <a:spcPct val="100000"/>
              </a:lnSpc>
            </a:pPr>
            <a:r>
              <a:rPr lang="en-US" sz="1400" b="0" strike="noStrike" spc="-1">
                <a:solidFill>
                  <a:srgbClr val="FFFFFF"/>
                </a:solidFill>
                <a:latin typeface="Constantia"/>
              </a:rPr>
              <a:t>© Philip Laven</a:t>
            </a:r>
            <a:endParaRPr lang="en-US" sz="1400" b="0" strike="noStrike" spc="-1">
              <a:solidFill>
                <a:srgbClr val="000000"/>
              </a:solidFill>
              <a:latin typeface="Arial"/>
            </a:endParaRPr>
          </a:p>
        </p:txBody>
      </p:sp>
      <p:sp>
        <p:nvSpPr>
          <p:cNvPr id="726"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MATCHING PHOTOGRAPHS</a:t>
            </a:r>
            <a:endParaRPr lang="en-US" sz="3200" b="0" strike="noStrike" spc="-1">
              <a:solidFill>
                <a:srgbClr val="000000"/>
              </a:solidFill>
              <a:latin typeface="Arial"/>
            </a:endParaRPr>
          </a:p>
        </p:txBody>
      </p:sp>
      <p:sp>
        <p:nvSpPr>
          <p:cNvPr id="727" name="CustomShape 3"/>
          <p:cNvSpPr/>
          <p:nvPr/>
        </p:nvSpPr>
        <p:spPr>
          <a:xfrm>
            <a:off x="936000" y="5679720"/>
            <a:ext cx="7977240" cy="368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1800" b="0" strike="noStrike" spc="-1">
                <a:solidFill>
                  <a:srgbClr val="000000"/>
                </a:solidFill>
                <a:latin typeface="Times New Roman"/>
                <a:ea typeface="Times New Roman"/>
              </a:rPr>
              <a:t>Red Bow at Sunset</a:t>
            </a:r>
            <a:endParaRPr lang="en-US" sz="18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2343"/>
    </mc:Choice>
    <mc:Fallback>
      <p:transition spd="slow" advTm="234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 name="Group 1"/>
          <p:cNvGrpSpPr/>
          <p:nvPr/>
        </p:nvGrpSpPr>
        <p:grpSpPr>
          <a:xfrm>
            <a:off x="2330640" y="1296000"/>
            <a:ext cx="4725360" cy="4386600"/>
            <a:chOff x="2330640" y="1296000"/>
            <a:chExt cx="4725360" cy="4386600"/>
          </a:xfrm>
        </p:grpSpPr>
        <p:pic>
          <p:nvPicPr>
            <p:cNvPr id="175" name="图片 174"/>
            <p:cNvPicPr/>
            <p:nvPr/>
          </p:nvPicPr>
          <p:blipFill>
            <a:blip r:embed="rId3"/>
            <a:stretch/>
          </p:blipFill>
          <p:spPr>
            <a:xfrm>
              <a:off x="2330640" y="1296000"/>
              <a:ext cx="4725360" cy="4386600"/>
            </a:xfrm>
            <a:prstGeom prst="rect">
              <a:avLst/>
            </a:prstGeom>
            <a:ln>
              <a:noFill/>
            </a:ln>
          </p:spPr>
        </p:pic>
      </p:grpSp>
      <p:sp>
        <p:nvSpPr>
          <p:cNvPr id="176" name="CustomShape 2"/>
          <p:cNvSpPr/>
          <p:nvPr/>
        </p:nvSpPr>
        <p:spPr>
          <a:xfrm>
            <a:off x="1800000" y="5616000"/>
            <a:ext cx="5976000" cy="398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000" b="0" strike="noStrike" spc="-1" dirty="0">
                <a:solidFill>
                  <a:srgbClr val="000000"/>
                </a:solidFill>
                <a:latin typeface="Constantia"/>
              </a:rPr>
              <a:t>Double Rainbow / Alexander Dark Band</a:t>
            </a:r>
            <a:endParaRPr lang="en-US" sz="2000" b="0" strike="noStrike" spc="-1" dirty="0">
              <a:solidFill>
                <a:srgbClr val="000000"/>
              </a:solidFill>
              <a:latin typeface="Arial"/>
            </a:endParaRPr>
          </a:p>
        </p:txBody>
      </p:sp>
      <p:sp>
        <p:nvSpPr>
          <p:cNvPr id="177" name="CustomShape 3"/>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p:txBody>
      </p:sp>
      <p:sp>
        <p:nvSpPr>
          <p:cNvPr id="178" name="CustomShape 4"/>
          <p:cNvSpPr/>
          <p:nvPr/>
        </p:nvSpPr>
        <p:spPr>
          <a:xfrm>
            <a:off x="5472000" y="5328360"/>
            <a:ext cx="17330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1400" b="0" strike="noStrike" spc="-1">
                <a:solidFill>
                  <a:srgbClr val="FFFFFF"/>
                </a:solidFill>
                <a:latin typeface="Constantia"/>
                <a:ea typeface="Arial"/>
              </a:rPr>
              <a:t>© Diego Gutierrez </a:t>
            </a:r>
            <a:endParaRPr lang="en-US" sz="14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5064"/>
    </mc:Choice>
    <mc:Fallback>
      <p:transition spd="slow" advTm="5064"/>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8" name="图片 727"/>
          <p:cNvPicPr/>
          <p:nvPr/>
        </p:nvPicPr>
        <p:blipFill>
          <a:blip r:embed="rId2"/>
          <a:stretch/>
        </p:blipFill>
        <p:spPr>
          <a:xfrm>
            <a:off x="1563480" y="1152000"/>
            <a:ext cx="6788520" cy="4527720"/>
          </a:xfrm>
          <a:prstGeom prst="rect">
            <a:avLst/>
          </a:prstGeom>
          <a:ln>
            <a:noFill/>
          </a:ln>
        </p:spPr>
      </p:pic>
      <p:sp>
        <p:nvSpPr>
          <p:cNvPr id="729" name="CustomShape 1"/>
          <p:cNvSpPr/>
          <p:nvPr/>
        </p:nvSpPr>
        <p:spPr>
          <a:xfrm>
            <a:off x="6998760" y="5372640"/>
            <a:ext cx="1453320" cy="307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FFFFFF"/>
                </a:solidFill>
                <a:latin typeface="Constantia"/>
              </a:rPr>
              <a:t>© Ian Goddard</a:t>
            </a:r>
            <a:endParaRPr lang="en-US" sz="1400" b="0" strike="noStrike" spc="-1">
              <a:solidFill>
                <a:srgbClr val="000000"/>
              </a:solidFill>
              <a:latin typeface="Arial"/>
            </a:endParaRPr>
          </a:p>
        </p:txBody>
      </p:sp>
      <p:sp>
        <p:nvSpPr>
          <p:cNvPr id="730"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MATCHING PHOTOGRAPHS</a:t>
            </a:r>
            <a:endParaRPr lang="en-US" sz="3200" b="0" strike="noStrike" spc="-1">
              <a:solidFill>
                <a:srgbClr val="000000"/>
              </a:solidFill>
              <a:latin typeface="Arial"/>
            </a:endParaRPr>
          </a:p>
        </p:txBody>
      </p:sp>
      <p:sp>
        <p:nvSpPr>
          <p:cNvPr id="731" name="CustomShape 3"/>
          <p:cNvSpPr/>
          <p:nvPr/>
        </p:nvSpPr>
        <p:spPr>
          <a:xfrm>
            <a:off x="936000" y="5679720"/>
            <a:ext cx="7977240" cy="368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1800" b="0" strike="noStrike" spc="-1">
                <a:solidFill>
                  <a:srgbClr val="000000"/>
                </a:solidFill>
                <a:latin typeface="Times New Roman"/>
                <a:ea typeface="Times New Roman"/>
              </a:rPr>
              <a:t>Multiple Supernumerary Arcs</a:t>
            </a:r>
            <a:endParaRPr lang="en-US" sz="18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663"/>
    </mc:Choice>
    <mc:Fallback>
      <p:transition spd="slow" advTm="1663"/>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2" name="图片 731"/>
          <p:cNvPicPr/>
          <p:nvPr/>
        </p:nvPicPr>
        <p:blipFill>
          <a:blip r:embed="rId2"/>
          <a:stretch/>
        </p:blipFill>
        <p:spPr>
          <a:xfrm>
            <a:off x="774360" y="1512360"/>
            <a:ext cx="8081640" cy="3959640"/>
          </a:xfrm>
          <a:prstGeom prst="rect">
            <a:avLst/>
          </a:prstGeom>
          <a:ln>
            <a:noFill/>
          </a:ln>
        </p:spPr>
      </p:pic>
      <p:sp>
        <p:nvSpPr>
          <p:cNvPr id="733" name="CustomShape 1"/>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MATCHING PHOTOGRAPHS</a:t>
            </a:r>
            <a:endParaRPr lang="en-US" sz="3200" b="0" strike="noStrike" spc="-1">
              <a:solidFill>
                <a:srgbClr val="000000"/>
              </a:solidFill>
              <a:latin typeface="Arial"/>
            </a:endParaRPr>
          </a:p>
        </p:txBody>
      </p:sp>
      <p:sp>
        <p:nvSpPr>
          <p:cNvPr id="734" name="CustomShape 2"/>
          <p:cNvSpPr/>
          <p:nvPr/>
        </p:nvSpPr>
        <p:spPr>
          <a:xfrm>
            <a:off x="936000" y="5679720"/>
            <a:ext cx="7977240" cy="368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1800" b="0" strike="noStrike" spc="-1">
                <a:solidFill>
                  <a:srgbClr val="000000"/>
                </a:solidFill>
                <a:latin typeface="Times New Roman"/>
                <a:ea typeface="Times New Roman"/>
              </a:rPr>
              <a:t>Fog Bow</a:t>
            </a:r>
            <a:endParaRPr lang="en-US" sz="18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337"/>
    </mc:Choice>
    <mc:Fallback>
      <p:transition spd="slow" advTm="1337"/>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 name="图片 734"/>
          <p:cNvPicPr/>
          <p:nvPr/>
        </p:nvPicPr>
        <p:blipFill>
          <a:blip r:embed="rId2"/>
          <a:stretch/>
        </p:blipFill>
        <p:spPr>
          <a:xfrm>
            <a:off x="849240" y="2155680"/>
            <a:ext cx="8048520" cy="2954520"/>
          </a:xfrm>
          <a:prstGeom prst="rect">
            <a:avLst/>
          </a:prstGeom>
          <a:ln>
            <a:noFill/>
          </a:ln>
        </p:spPr>
      </p:pic>
      <p:sp>
        <p:nvSpPr>
          <p:cNvPr id="736" name="CustomShape 1"/>
          <p:cNvSpPr/>
          <p:nvPr/>
        </p:nvSpPr>
        <p:spPr>
          <a:xfrm>
            <a:off x="792000" y="1728000"/>
            <a:ext cx="4056120" cy="45972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400" b="0" strike="noStrike" spc="-1">
                <a:solidFill>
                  <a:srgbClr val="000000"/>
                </a:solidFill>
                <a:latin typeface="Times New Roman"/>
                <a:ea typeface="Times New Roman"/>
              </a:rPr>
              <a:t>Photograph</a:t>
            </a:r>
            <a:endParaRPr lang="en-US" sz="2400" b="0" strike="noStrike" spc="-1">
              <a:solidFill>
                <a:srgbClr val="000000"/>
              </a:solidFill>
              <a:latin typeface="Arial"/>
            </a:endParaRPr>
          </a:p>
        </p:txBody>
      </p:sp>
      <p:sp>
        <p:nvSpPr>
          <p:cNvPr id="737" name="CustomShape 2"/>
          <p:cNvSpPr/>
          <p:nvPr/>
        </p:nvSpPr>
        <p:spPr>
          <a:xfrm>
            <a:off x="4792680" y="1362240"/>
            <a:ext cx="4105080" cy="8254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400" b="0" strike="noStrike" spc="-1">
                <a:solidFill>
                  <a:srgbClr val="000000"/>
                </a:solidFill>
                <a:latin typeface="Times New Roman"/>
                <a:ea typeface="Times New Roman"/>
              </a:rPr>
              <a:t>Rendering</a:t>
            </a:r>
            <a:br/>
            <a:r>
              <a:rPr lang="en-US" sz="2400" b="0" strike="noStrike" spc="-1">
                <a:solidFill>
                  <a:srgbClr val="000000"/>
                </a:solidFill>
                <a:latin typeface="Times New Roman"/>
                <a:ea typeface="Times New Roman"/>
              </a:rPr>
              <a:t>(0.4 mm &amp; 0.45 mm)</a:t>
            </a:r>
            <a:endParaRPr lang="en-US" sz="2400" b="0" strike="noStrike" spc="-1">
              <a:solidFill>
                <a:srgbClr val="000000"/>
              </a:solidFill>
              <a:latin typeface="Arial"/>
            </a:endParaRPr>
          </a:p>
        </p:txBody>
      </p:sp>
      <p:sp>
        <p:nvSpPr>
          <p:cNvPr id="738" name="CustomShape 3"/>
          <p:cNvSpPr/>
          <p:nvPr/>
        </p:nvSpPr>
        <p:spPr>
          <a:xfrm>
            <a:off x="766440" y="4746960"/>
            <a:ext cx="1716840" cy="307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FFFFFF"/>
                </a:solidFill>
                <a:latin typeface="Constantia"/>
              </a:rPr>
              <a:t>© Benjamin Khne</a:t>
            </a:r>
            <a:endParaRPr lang="en-US" sz="1400" b="0" strike="noStrike" spc="-1">
              <a:solidFill>
                <a:srgbClr val="000000"/>
              </a:solidFill>
              <a:latin typeface="Arial"/>
            </a:endParaRPr>
          </a:p>
        </p:txBody>
      </p:sp>
      <p:sp>
        <p:nvSpPr>
          <p:cNvPr id="739" name="CustomShape 4"/>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MATCHING PHOTOGRAPHS</a:t>
            </a:r>
            <a:endParaRPr lang="en-US" sz="3200" b="0" strike="noStrike" spc="-1">
              <a:solidFill>
                <a:srgbClr val="000000"/>
              </a:solidFill>
              <a:latin typeface="Arial"/>
            </a:endParaRPr>
          </a:p>
        </p:txBody>
      </p:sp>
      <p:sp>
        <p:nvSpPr>
          <p:cNvPr id="740" name="CustomShape 5"/>
          <p:cNvSpPr/>
          <p:nvPr/>
        </p:nvSpPr>
        <p:spPr>
          <a:xfrm>
            <a:off x="936000" y="5679720"/>
            <a:ext cx="7977240" cy="3682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1800" b="0" strike="noStrike" spc="-1">
                <a:solidFill>
                  <a:srgbClr val="000000"/>
                </a:solidFill>
                <a:latin typeface="Times New Roman"/>
                <a:ea typeface="Times New Roman"/>
              </a:rPr>
              <a:t>Twinned Bow</a:t>
            </a:r>
            <a:endParaRPr lang="en-US" sz="18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2342"/>
    </mc:Choice>
    <mc:Fallback>
      <p:transition spd="slow" advTm="12342"/>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CustomShape 1"/>
          <p:cNvSpPr/>
          <p:nvPr/>
        </p:nvSpPr>
        <p:spPr>
          <a:xfrm>
            <a:off x="1201680" y="1417680"/>
            <a:ext cx="8014320" cy="591192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a:noAutofit/>
          </a:bodyPr>
          <a:lstStyle/>
          <a:p>
            <a:pPr marL="341280" indent="-341280">
              <a:lnSpc>
                <a:spcPct val="90000"/>
              </a:lnSpc>
              <a:spcBef>
                <a:spcPts val="799"/>
              </a:spcBef>
              <a:buClr>
                <a:srgbClr val="17375E"/>
              </a:buClr>
              <a:buSzPct val="75000"/>
              <a:buFont typeface="Wingdings" charset="2"/>
              <a:buChar char=""/>
            </a:pPr>
            <a:r>
              <a:rPr lang="en-US" sz="3200" b="0" strike="noStrike" spc="-1" dirty="0">
                <a:solidFill>
                  <a:srgbClr val="000000"/>
                </a:solidFill>
                <a:latin typeface="Constantia"/>
                <a:ea typeface="Droid Sans Fallback"/>
              </a:rPr>
              <a:t>Rainbow simulation from physically based shapes</a:t>
            </a:r>
            <a:endParaRPr lang="en-US" sz="3200" b="0" strike="noStrike" spc="-1" dirty="0">
              <a:solidFill>
                <a:srgbClr val="000000"/>
              </a:solidFill>
              <a:latin typeface="Arial"/>
            </a:endParaRPr>
          </a:p>
          <a:p>
            <a:pPr marL="741240" lvl="1" indent="-284040">
              <a:lnSpc>
                <a:spcPct val="90000"/>
              </a:lnSpc>
              <a:spcBef>
                <a:spcPts val="697"/>
              </a:spcBef>
              <a:buClr>
                <a:srgbClr val="000000"/>
              </a:buClr>
              <a:buFont typeface="Arial"/>
              <a:buChar char="–"/>
            </a:pPr>
            <a:r>
              <a:rPr lang="en-US" sz="2800" b="0" strike="noStrike" spc="-1" dirty="0">
                <a:solidFill>
                  <a:srgbClr val="000000"/>
                </a:solidFill>
                <a:latin typeface="Constantia"/>
                <a:ea typeface="Droid Sans Fallback"/>
              </a:rPr>
              <a:t>Match Lorenz-Mie for spheres.</a:t>
            </a:r>
            <a:endParaRPr lang="en-US" sz="2800" b="0" strike="noStrike" spc="-1" dirty="0">
              <a:solidFill>
                <a:srgbClr val="000000"/>
              </a:solidFill>
              <a:latin typeface="Arial"/>
            </a:endParaRPr>
          </a:p>
          <a:p>
            <a:pPr marL="741240" lvl="1" indent="-284040">
              <a:lnSpc>
                <a:spcPct val="90000"/>
              </a:lnSpc>
              <a:spcBef>
                <a:spcPts val="697"/>
              </a:spcBef>
              <a:buClr>
                <a:srgbClr val="000000"/>
              </a:buClr>
              <a:buFont typeface="Arial"/>
              <a:buChar char="–"/>
            </a:pPr>
            <a:r>
              <a:rPr lang="en-US" sz="2800" b="0" strike="noStrike" spc="-1" dirty="0">
                <a:solidFill>
                  <a:srgbClr val="000000"/>
                </a:solidFill>
                <a:latin typeface="Constantia"/>
                <a:ea typeface="Droid Sans Fallback"/>
              </a:rPr>
              <a:t>Not limited to spheres.</a:t>
            </a:r>
            <a:endParaRPr lang="en-US" sz="2800" b="0" strike="noStrike" spc="-1" dirty="0">
              <a:solidFill>
                <a:srgbClr val="000000"/>
              </a:solidFill>
              <a:latin typeface="Arial"/>
            </a:endParaRPr>
          </a:p>
          <a:p>
            <a:pPr marL="341280" indent="-341280">
              <a:lnSpc>
                <a:spcPct val="90000"/>
              </a:lnSpc>
              <a:spcBef>
                <a:spcPts val="799"/>
              </a:spcBef>
              <a:buClr>
                <a:srgbClr val="17375E"/>
              </a:buClr>
              <a:buSzPct val="75000"/>
              <a:buFont typeface="Wingdings" charset="2"/>
              <a:buChar char=""/>
            </a:pPr>
            <a:r>
              <a:rPr lang="en-US" sz="3200" b="0" strike="noStrike" spc="-1" dirty="0">
                <a:solidFill>
                  <a:srgbClr val="000000"/>
                </a:solidFill>
                <a:latin typeface="Constantia"/>
                <a:ea typeface="Droid Sans Fallback"/>
              </a:rPr>
              <a:t>Matched photographs of real rainbows</a:t>
            </a:r>
            <a:endParaRPr lang="en-US" sz="3200" b="0" strike="noStrike" spc="-1" dirty="0">
              <a:solidFill>
                <a:srgbClr val="000000"/>
              </a:solidFill>
              <a:latin typeface="Arial"/>
            </a:endParaRPr>
          </a:p>
          <a:p>
            <a:pPr marL="741240" lvl="1" indent="-284040">
              <a:lnSpc>
                <a:spcPct val="90000"/>
              </a:lnSpc>
              <a:spcBef>
                <a:spcPts val="697"/>
              </a:spcBef>
              <a:buClr>
                <a:srgbClr val="000000"/>
              </a:buClr>
              <a:buFont typeface="Arial"/>
              <a:buChar char="–"/>
            </a:pPr>
            <a:r>
              <a:rPr lang="en-US" sz="2800" b="0" strike="noStrike" spc="-1" dirty="0">
                <a:solidFill>
                  <a:srgbClr val="000000"/>
                </a:solidFill>
                <a:latin typeface="Constantia"/>
                <a:ea typeface="Droid Sans Fallback"/>
              </a:rPr>
              <a:t>Double rainbows, supernumerary arcs, fogbows, red bows, etc.</a:t>
            </a:r>
            <a:endParaRPr lang="en-US" sz="2800" b="0" strike="noStrike" spc="-1" dirty="0">
              <a:solidFill>
                <a:srgbClr val="000000"/>
              </a:solidFill>
              <a:latin typeface="Arial"/>
            </a:endParaRPr>
          </a:p>
          <a:p>
            <a:pPr marL="741240" lvl="1" indent="-284040">
              <a:lnSpc>
                <a:spcPct val="90000"/>
              </a:lnSpc>
              <a:spcBef>
                <a:spcPts val="697"/>
              </a:spcBef>
              <a:buClr>
                <a:srgbClr val="000000"/>
              </a:buClr>
              <a:buFont typeface="Arial"/>
              <a:buChar char="–"/>
            </a:pPr>
            <a:r>
              <a:rPr lang="en-US" sz="2800" b="0" strike="noStrike" spc="-1" dirty="0">
                <a:solidFill>
                  <a:srgbClr val="000000"/>
                </a:solidFill>
                <a:latin typeface="Constantia"/>
                <a:ea typeface="Droid Sans Fallback"/>
              </a:rPr>
              <a:t>First comprehensive simulation of twinned bows</a:t>
            </a:r>
            <a:endParaRPr lang="en-US" sz="2800" b="0" strike="noStrike" spc="-1" dirty="0">
              <a:solidFill>
                <a:srgbClr val="000000"/>
              </a:solidFill>
              <a:latin typeface="Arial"/>
            </a:endParaRPr>
          </a:p>
          <a:p>
            <a:pPr marL="341280" indent="-341280">
              <a:lnSpc>
                <a:spcPct val="90000"/>
              </a:lnSpc>
              <a:spcBef>
                <a:spcPts val="799"/>
              </a:spcBef>
            </a:pPr>
            <a:endParaRPr lang="en-US" sz="2800" b="0" strike="noStrike" spc="-1" dirty="0">
              <a:solidFill>
                <a:srgbClr val="000000"/>
              </a:solidFill>
              <a:latin typeface="Arial"/>
            </a:endParaRPr>
          </a:p>
        </p:txBody>
      </p:sp>
      <p:sp>
        <p:nvSpPr>
          <p:cNvPr id="742" name="CustomShape 2"/>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SUMMARY</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8625"/>
    </mc:Choice>
    <mc:Fallback>
      <p:transition spd="slow" advTm="18625"/>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3F3DFE2-49A8-4842-9EFC-D599017C82E2}"/>
              </a:ext>
            </a:extLst>
          </p:cNvPr>
          <p:cNvSpPr/>
          <p:nvPr/>
        </p:nvSpPr>
        <p:spPr>
          <a:xfrm>
            <a:off x="0" y="870012"/>
            <a:ext cx="2991775" cy="266460"/>
          </a:xfrm>
          <a:prstGeom prst="rect">
            <a:avLst/>
          </a:prstGeom>
          <a:gradFill flip="none" rotWithShape="1">
            <a:gsLst>
              <a:gs pos="65000">
                <a:schemeClr val="accent1">
                  <a:lumMod val="20000"/>
                  <a:lumOff val="8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7CEE0073-1E37-4E99-B17D-D6E942DCA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05" y="209365"/>
            <a:ext cx="1960281" cy="541537"/>
          </a:xfrm>
          <a:prstGeom prst="rect">
            <a:avLst/>
          </a:prstGeom>
        </p:spPr>
      </p:pic>
      <p:sp>
        <p:nvSpPr>
          <p:cNvPr id="11" name="矩形 10">
            <a:extLst>
              <a:ext uri="{FF2B5EF4-FFF2-40B4-BE49-F238E27FC236}">
                <a16:creationId xmlns:a16="http://schemas.microsoft.com/office/drawing/2014/main" id="{5109CB87-D3B7-4740-A087-46286D15ED03}"/>
              </a:ext>
            </a:extLst>
          </p:cNvPr>
          <p:cNvSpPr/>
          <p:nvPr/>
        </p:nvSpPr>
        <p:spPr>
          <a:xfrm>
            <a:off x="652509" y="2539483"/>
            <a:ext cx="8229600" cy="876137"/>
          </a:xfrm>
          <a:prstGeom prst="rect">
            <a:avLst/>
          </a:prstGeom>
        </p:spPr>
        <p:txBody>
          <a:bodyPr wrap="square">
            <a:spAutoFit/>
          </a:bodyPr>
          <a:lstStyle/>
          <a:p>
            <a:pPr marL="12065" marR="10795" indent="-1270" algn="ctr">
              <a:lnSpc>
                <a:spcPct val="107000"/>
              </a:lnSpc>
              <a:spcAft>
                <a:spcPts val="770"/>
              </a:spcAft>
            </a:pPr>
            <a:r>
              <a:rPr lang="zh-CN" altLang="en-US" sz="5400" kern="100" dirty="0">
                <a:solidFill>
                  <a:srgbClr val="000000"/>
                </a:solidFill>
                <a:latin typeface="楷体" panose="02010609060101010101" pitchFamily="49" charset="-122"/>
                <a:ea typeface="楷体" panose="02010609060101010101" pitchFamily="49" charset="-122"/>
                <a:cs typeface="Arial" panose="020B0604020202020204" pitchFamily="34" charset="0"/>
              </a:rPr>
              <a:t>谢谢！</a:t>
            </a:r>
            <a:endParaRPr lang="zh-CN" altLang="zh-CN" sz="3200" kern="100" dirty="0">
              <a:solidFill>
                <a:srgbClr val="000000"/>
              </a:solidFill>
              <a:effectLst/>
              <a:latin typeface="楷体" panose="02010609060101010101" pitchFamily="49" charset="-122"/>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166442889"/>
      </p:ext>
    </p:extLst>
  </p:cSld>
  <p:clrMapOvr>
    <a:masterClrMapping/>
  </p:clrMapOvr>
  <mc:AlternateContent xmlns:mc="http://schemas.openxmlformats.org/markup-compatibility/2006">
    <mc:Choice xmlns:p14="http://schemas.microsoft.com/office/powerpoint/2010/main" Requires="p14">
      <p:transition spd="slow" p14:dur="2000" advTm="65"/>
    </mc:Choice>
    <mc:Fallback>
      <p:transition spd="slow" advTm="6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
          <p:cNvGrpSpPr/>
          <p:nvPr/>
        </p:nvGrpSpPr>
        <p:grpSpPr>
          <a:xfrm>
            <a:off x="2808000" y="1224000"/>
            <a:ext cx="4182840" cy="4393440"/>
            <a:chOff x="2808000" y="1224000"/>
            <a:chExt cx="4182840" cy="4393440"/>
          </a:xfrm>
        </p:grpSpPr>
        <p:pic>
          <p:nvPicPr>
            <p:cNvPr id="180" name="图片 179"/>
            <p:cNvPicPr/>
            <p:nvPr/>
          </p:nvPicPr>
          <p:blipFill>
            <a:blip r:embed="rId3"/>
            <a:stretch/>
          </p:blipFill>
          <p:spPr>
            <a:xfrm>
              <a:off x="2808000" y="1224000"/>
              <a:ext cx="4182840" cy="4393440"/>
            </a:xfrm>
            <a:prstGeom prst="rect">
              <a:avLst/>
            </a:prstGeom>
            <a:ln>
              <a:noFill/>
            </a:ln>
          </p:spPr>
        </p:pic>
      </p:grpSp>
      <p:sp>
        <p:nvSpPr>
          <p:cNvPr id="181" name="CustomShape 2"/>
          <p:cNvSpPr/>
          <p:nvPr/>
        </p:nvSpPr>
        <p:spPr>
          <a:xfrm>
            <a:off x="2808000" y="5617440"/>
            <a:ext cx="4182840" cy="398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000" b="0" strike="noStrike" spc="-1" dirty="0">
                <a:solidFill>
                  <a:srgbClr val="000000"/>
                </a:solidFill>
                <a:latin typeface="Constantia"/>
              </a:rPr>
              <a:t>Red Bow at Sunset</a:t>
            </a:r>
            <a:endParaRPr lang="en-US" sz="2000" b="0" strike="noStrike" spc="-1" dirty="0">
              <a:solidFill>
                <a:srgbClr val="000000"/>
              </a:solidFill>
              <a:latin typeface="Arial"/>
            </a:endParaRPr>
          </a:p>
        </p:txBody>
      </p:sp>
      <p:sp>
        <p:nvSpPr>
          <p:cNvPr id="182" name="CustomShape 3"/>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p:txBody>
      </p:sp>
      <p:sp>
        <p:nvSpPr>
          <p:cNvPr id="183" name="CustomShape 4"/>
          <p:cNvSpPr/>
          <p:nvPr/>
        </p:nvSpPr>
        <p:spPr>
          <a:xfrm>
            <a:off x="5688000" y="5292720"/>
            <a:ext cx="1733040" cy="30708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1400" b="0" strike="noStrike" spc="-1">
                <a:solidFill>
                  <a:srgbClr val="FFFFFF"/>
                </a:solidFill>
                <a:latin typeface="Constantia"/>
                <a:ea typeface="Arial"/>
              </a:rPr>
              <a:t>© Philip Laven</a:t>
            </a:r>
            <a:endParaRPr lang="en-US" sz="14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3321"/>
    </mc:Choice>
    <mc:Fallback>
      <p:transition spd="slow" advTm="33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Group 1"/>
          <p:cNvGrpSpPr/>
          <p:nvPr/>
        </p:nvGrpSpPr>
        <p:grpSpPr>
          <a:xfrm>
            <a:off x="2040120" y="1287360"/>
            <a:ext cx="5339880" cy="4408920"/>
            <a:chOff x="2040120" y="1287360"/>
            <a:chExt cx="5339880" cy="4408920"/>
          </a:xfrm>
        </p:grpSpPr>
        <p:pic>
          <p:nvPicPr>
            <p:cNvPr id="185" name="图片 184"/>
            <p:cNvPicPr/>
            <p:nvPr/>
          </p:nvPicPr>
          <p:blipFill>
            <a:blip r:embed="rId3"/>
            <a:stretch/>
          </p:blipFill>
          <p:spPr>
            <a:xfrm>
              <a:off x="2040120" y="1287360"/>
              <a:ext cx="5339880" cy="4408920"/>
            </a:xfrm>
            <a:prstGeom prst="rect">
              <a:avLst/>
            </a:prstGeom>
            <a:ln>
              <a:noFill/>
            </a:ln>
          </p:spPr>
        </p:pic>
      </p:grpSp>
      <p:sp>
        <p:nvSpPr>
          <p:cNvPr id="186" name="CustomShape 2"/>
          <p:cNvSpPr/>
          <p:nvPr/>
        </p:nvSpPr>
        <p:spPr>
          <a:xfrm>
            <a:off x="2664000" y="5696280"/>
            <a:ext cx="4176000" cy="398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000" b="0" strike="noStrike" spc="-1" dirty="0">
                <a:solidFill>
                  <a:srgbClr val="000000"/>
                </a:solidFill>
                <a:latin typeface="Constantia"/>
              </a:rPr>
              <a:t>Multiple Supernumerary Arcs</a:t>
            </a:r>
            <a:endParaRPr lang="en-US" sz="2000" b="0" strike="noStrike" spc="-1" dirty="0">
              <a:solidFill>
                <a:srgbClr val="000000"/>
              </a:solidFill>
              <a:latin typeface="Arial"/>
            </a:endParaRPr>
          </a:p>
        </p:txBody>
      </p:sp>
      <p:sp>
        <p:nvSpPr>
          <p:cNvPr id="187" name="CustomShape 3"/>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p:txBody>
      </p:sp>
      <p:sp>
        <p:nvSpPr>
          <p:cNvPr id="188" name="CustomShape 4"/>
          <p:cNvSpPr/>
          <p:nvPr/>
        </p:nvSpPr>
        <p:spPr>
          <a:xfrm>
            <a:off x="6026760" y="5372640"/>
            <a:ext cx="1453320" cy="307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pPr>
              <a:lnSpc>
                <a:spcPct val="100000"/>
              </a:lnSpc>
            </a:pPr>
            <a:r>
              <a:rPr lang="en-US" sz="1400" b="0" strike="noStrike" spc="-1">
                <a:solidFill>
                  <a:srgbClr val="FFFFFF"/>
                </a:solidFill>
                <a:latin typeface="Constantia"/>
              </a:rPr>
              <a:t>© Ian Goddard</a:t>
            </a:r>
            <a:endParaRPr lang="en-US" sz="14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5886"/>
    </mc:Choice>
    <mc:Fallback>
      <p:transition spd="slow" advTm="588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1"/>
          <p:cNvGrpSpPr/>
          <p:nvPr/>
        </p:nvGrpSpPr>
        <p:grpSpPr>
          <a:xfrm>
            <a:off x="936000" y="1417320"/>
            <a:ext cx="7985520" cy="3910680"/>
            <a:chOff x="936000" y="1417320"/>
            <a:chExt cx="7985520" cy="3910680"/>
          </a:xfrm>
        </p:grpSpPr>
        <p:pic>
          <p:nvPicPr>
            <p:cNvPr id="190" name="图片 189"/>
            <p:cNvPicPr/>
            <p:nvPr/>
          </p:nvPicPr>
          <p:blipFill>
            <a:blip r:embed="rId3"/>
            <a:stretch/>
          </p:blipFill>
          <p:spPr>
            <a:xfrm>
              <a:off x="936000" y="1417320"/>
              <a:ext cx="7985520" cy="3910680"/>
            </a:xfrm>
            <a:prstGeom prst="rect">
              <a:avLst/>
            </a:prstGeom>
            <a:ln>
              <a:noFill/>
            </a:ln>
          </p:spPr>
        </p:pic>
      </p:grpSp>
      <p:sp>
        <p:nvSpPr>
          <p:cNvPr id="191" name="CustomShape 2"/>
          <p:cNvSpPr/>
          <p:nvPr/>
        </p:nvSpPr>
        <p:spPr>
          <a:xfrm>
            <a:off x="3263400" y="5680440"/>
            <a:ext cx="3314520" cy="398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000" b="0" strike="noStrike" spc="-1" dirty="0">
                <a:solidFill>
                  <a:srgbClr val="000000"/>
                </a:solidFill>
                <a:latin typeface="Constantia"/>
              </a:rPr>
              <a:t>Fog Bow</a:t>
            </a:r>
            <a:endParaRPr lang="en-US" sz="2000" b="0" strike="noStrike" spc="-1" dirty="0">
              <a:solidFill>
                <a:srgbClr val="000000"/>
              </a:solidFill>
              <a:latin typeface="Arial"/>
            </a:endParaRPr>
          </a:p>
        </p:txBody>
      </p:sp>
      <p:sp>
        <p:nvSpPr>
          <p:cNvPr id="192" name="CustomShape 3"/>
          <p:cNvSpPr/>
          <p:nvPr/>
        </p:nvSpPr>
        <p:spPr>
          <a:xfrm>
            <a:off x="1109520" y="549360"/>
            <a:ext cx="8034480" cy="58140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1695"/>
    </mc:Choice>
    <mc:Fallback>
      <p:transition spd="slow" advTm="169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1109520" y="549360"/>
            <a:ext cx="8034480" cy="106884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r>
              <a:rPr lang="en-US" sz="3200" b="1" strike="noStrike" spc="-1">
                <a:solidFill>
                  <a:srgbClr val="4F81BD"/>
                </a:solidFill>
                <a:latin typeface="Arial"/>
              </a:rPr>
              <a:t>APPEARANCE OF RAINBOWS</a:t>
            </a:r>
            <a:endParaRPr lang="en-US" sz="3200" b="0" strike="noStrike" spc="-1">
              <a:solidFill>
                <a:srgbClr val="000000"/>
              </a:solidFill>
              <a:latin typeface="Arial"/>
            </a:endParaRPr>
          </a:p>
          <a:p>
            <a:r>
              <a:rPr lang="en-US" sz="3200" b="1" strike="noStrike" spc="-1">
                <a:solidFill>
                  <a:srgbClr val="4F81BD"/>
                </a:solidFill>
                <a:latin typeface="Arial"/>
              </a:rPr>
              <a:t> </a:t>
            </a:r>
            <a:endParaRPr lang="en-US" sz="3200" b="0" strike="noStrike" spc="-1">
              <a:solidFill>
                <a:srgbClr val="000000"/>
              </a:solidFill>
              <a:latin typeface="Arial"/>
            </a:endParaRPr>
          </a:p>
        </p:txBody>
      </p:sp>
      <p:sp>
        <p:nvSpPr>
          <p:cNvPr id="194" name="CustomShape 2"/>
          <p:cNvSpPr/>
          <p:nvPr/>
        </p:nvSpPr>
        <p:spPr>
          <a:xfrm>
            <a:off x="3263400" y="5680440"/>
            <a:ext cx="3314520" cy="39888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spAutoFit/>
          </a:bodyPr>
          <a:lstStyle/>
          <a:p>
            <a:pPr algn="ctr">
              <a:lnSpc>
                <a:spcPct val="100000"/>
              </a:lnSpc>
            </a:pPr>
            <a:r>
              <a:rPr lang="en-US" sz="2000" b="0" strike="noStrike" spc="-1">
                <a:solidFill>
                  <a:srgbClr val="000000"/>
                </a:solidFill>
                <a:latin typeface="Constantia"/>
              </a:rPr>
              <a:t>Twinned Bow</a:t>
            </a:r>
            <a:endParaRPr lang="en-US" sz="2000" b="0" strike="noStrike" spc="-1">
              <a:solidFill>
                <a:srgbClr val="000000"/>
              </a:solidFill>
              <a:latin typeface="Arial"/>
            </a:endParaRPr>
          </a:p>
        </p:txBody>
      </p:sp>
      <p:pic>
        <p:nvPicPr>
          <p:cNvPr id="195" name="图片 194"/>
          <p:cNvPicPr/>
          <p:nvPr/>
        </p:nvPicPr>
        <p:blipFill>
          <a:blip r:embed="rId3"/>
          <a:stretch/>
        </p:blipFill>
        <p:spPr>
          <a:xfrm>
            <a:off x="936000" y="1282320"/>
            <a:ext cx="7848000" cy="4452120"/>
          </a:xfrm>
          <a:prstGeom prst="rect">
            <a:avLst/>
          </a:prstGeom>
          <a:ln>
            <a:noFill/>
          </a:ln>
        </p:spPr>
      </p:pic>
      <p:sp>
        <p:nvSpPr>
          <p:cNvPr id="196" name="CustomShape 3"/>
          <p:cNvSpPr/>
          <p:nvPr/>
        </p:nvSpPr>
        <p:spPr>
          <a:xfrm>
            <a:off x="6599160" y="1282320"/>
            <a:ext cx="2396520" cy="30708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spAutoFit/>
          </a:bodyPr>
          <a:lstStyle/>
          <a:p>
            <a:r>
              <a:rPr lang="en-US" sz="1400" b="0" strike="noStrike" spc="-1">
                <a:solidFill>
                  <a:srgbClr val="FFFFFF"/>
                </a:solidFill>
                <a:latin typeface="Constantia"/>
              </a:rPr>
              <a:t>© Aravind Krishnaswamy</a:t>
            </a:r>
            <a:endParaRPr lang="en-US" sz="1400" b="0" strike="noStrike" spc="-1">
              <a:solidFill>
                <a:srgbClr val="000000"/>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2903"/>
    </mc:Choice>
    <mc:Fallback>
      <p:transition spd="slow" advTm="2903"/>
    </mc:Fallback>
  </mc:AlternateContent>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1948</TotalTime>
  <Words>1149</Words>
  <Application>Microsoft Office PowerPoint</Application>
  <PresentationFormat>全屏显示(4:3)</PresentationFormat>
  <Paragraphs>370</Paragraphs>
  <Slides>54</Slides>
  <Notes>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54</vt:i4>
      </vt:variant>
    </vt:vector>
  </HeadingPairs>
  <TitlesOfParts>
    <vt:vector size="66" baseType="lpstr">
      <vt:lpstr>StarSymbol</vt:lpstr>
      <vt:lpstr>等线</vt:lpstr>
      <vt:lpstr>仿宋</vt:lpstr>
      <vt:lpstr>楷体</vt:lpstr>
      <vt:lpstr>Arial</vt:lpstr>
      <vt:lpstr>Arial Black</vt:lpstr>
      <vt:lpstr>Calibri</vt:lpstr>
      <vt:lpstr>Constantia</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Moving</dc:creator>
  <cp:lastModifiedBy>何 江达</cp:lastModifiedBy>
  <cp:revision>58</cp:revision>
  <dcterms:created xsi:type="dcterms:W3CDTF">2019-12-15T02:15:42Z</dcterms:created>
  <dcterms:modified xsi:type="dcterms:W3CDTF">2020-01-03T11:48:30Z</dcterms:modified>
</cp:coreProperties>
</file>